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 id="2147484743" r:id="rId3"/>
  </p:sldMasterIdLst>
  <p:notesMasterIdLst>
    <p:notesMasterId r:id="rId19"/>
  </p:notesMasterIdLst>
  <p:handoutMasterIdLst>
    <p:handoutMasterId r:id="rId20"/>
  </p:handoutMasterIdLst>
  <p:sldIdLst>
    <p:sldId id="3126" r:id="rId4"/>
    <p:sldId id="2076136665" r:id="rId5"/>
    <p:sldId id="2076136676" r:id="rId6"/>
    <p:sldId id="2076136682" r:id="rId7"/>
    <p:sldId id="2076136673" r:id="rId8"/>
    <p:sldId id="3147" r:id="rId9"/>
    <p:sldId id="2076136679" r:id="rId10"/>
    <p:sldId id="2076136684" r:id="rId11"/>
    <p:sldId id="2076136683" r:id="rId12"/>
    <p:sldId id="2076136678" r:id="rId13"/>
    <p:sldId id="3149" r:id="rId14"/>
    <p:sldId id="2076136680" r:id="rId15"/>
    <p:sldId id="2076136674" r:id="rId16"/>
    <p:sldId id="2076136681" r:id="rId17"/>
    <p:sldId id="1884" r:id="rId1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rainer Presentation Brief" id="{E9D1FD4D-DAAF-4829-BBBC-AD8AC9ACFE8A}">
          <p14:sldIdLst/>
        </p14:section>
        <p14:section name="Module Content" id="{A073DAE3-B461-442F-A3D3-6642BD875E45}">
          <p14:sldIdLst>
            <p14:sldId id="3126"/>
            <p14:sldId id="2076136665"/>
            <p14:sldId id="2076136676"/>
            <p14:sldId id="2076136682"/>
            <p14:sldId id="2076136673"/>
            <p14:sldId id="3147"/>
            <p14:sldId id="2076136679"/>
            <p14:sldId id="2076136684"/>
            <p14:sldId id="2076136683"/>
            <p14:sldId id="2076136678"/>
            <p14:sldId id="3149"/>
            <p14:sldId id="2076136680"/>
            <p14:sldId id="2076136674"/>
            <p14:sldId id="2076136681"/>
          </p14:sldIdLst>
        </p14:section>
        <p14:section name="Lab Content" id="{DED81072-52AB-4250-8920-201B3C5D2D2E}">
          <p14:sldIdLst/>
        </p14:section>
        <p14:section name="Module Closedown" id="{BB4A27EB-B3C3-4E4C-B5FE-2131BA0AA278}">
          <p14:sldIdLst>
            <p14:sldId id="18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CBD6EF"/>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76850B-49D4-4E83-A2A5-1CC71080501F}" v="3" dt="2020-12-08T23:13:50.1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154" autoAdjust="0"/>
    <p:restoredTop sz="92928" autoAdjust="0"/>
  </p:normalViewPr>
  <p:slideViewPr>
    <p:cSldViewPr snapToGrid="0">
      <p:cViewPr varScale="1">
        <p:scale>
          <a:sx n="84" d="100"/>
          <a:sy n="84" d="100"/>
        </p:scale>
        <p:origin x="140" y="75"/>
      </p:cViewPr>
      <p:guideLst/>
    </p:cSldViewPr>
  </p:slideViewPr>
  <p:outlineViewPr>
    <p:cViewPr>
      <p:scale>
        <a:sx n="33" d="100"/>
        <a:sy n="33" d="100"/>
      </p:scale>
      <p:origin x="0" y="-11704"/>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12/8/2020 8:11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12/8/2020 8:11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12/8/2020 8:11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7765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3644545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Listed, are the three core bug data use cases that are largely managed by Data Engineers. You will note that the use cases are not industry specific, rather that they are based on common workload patterns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441053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1992574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3759372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541206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This space has been left deliberately blank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12/8/2020 8:11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8486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2750083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65941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1423732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1424993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1" dirty="0"/>
              <a:t>Instructor notes</a:t>
            </a:r>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b="0" dirty="0"/>
          </a:p>
          <a:p>
            <a:pPr marL="0" marR="0" indent="0" algn="l" defTabSz="76178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700" b="0" dirty="0"/>
              <a:t>The black dot represents the root or parent folder in the hierarchy, and blue dots represent different type of data. It is a conceptual image and not meant to be specific. The key point to take away is that there is only one level in a flat namespace, a multiple hierarchy in a hierarchical namespace. This enables the quick traversal of data that suits big data analytics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250269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1134242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3355469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AR" dirty="0"/>
          </a:p>
        </p:txBody>
      </p:sp>
    </p:spTree>
    <p:extLst>
      <p:ext uri="{BB962C8B-B14F-4D97-AF65-F5344CB8AC3E}">
        <p14:creationId xmlns:p14="http://schemas.microsoft.com/office/powerpoint/2010/main" val="34449492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85736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14" name="Picture 13" descr="A person smiling for the camera&#10;&#10;Description automatically generated">
            <a:extLst>
              <a:ext uri="{FF2B5EF4-FFF2-40B4-BE49-F238E27FC236}">
                <a16:creationId xmlns:a16="http://schemas.microsoft.com/office/drawing/2014/main" id="{1CB75F1F-5684-FE47-BB1E-F28EE1E440E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7EE48C14-B93B-D04F-BA35-A277CCB6F009}"/>
              </a:ext>
            </a:extLst>
          </p:cNvPr>
          <p:cNvPicPr>
            <a:picLocks noChangeAspect="1"/>
          </p:cNvPicPr>
          <p:nvPr userDrawn="1"/>
        </p:nvPicPr>
        <p:blipFill>
          <a:blip r:embed="rId3"/>
          <a:stretch>
            <a:fillRect/>
          </a:stretch>
        </p:blipFill>
        <p:spPr>
          <a:xfrm>
            <a:off x="7576924" y="289106"/>
            <a:ext cx="1703001" cy="362616"/>
          </a:xfrm>
          <a:prstGeom prst="rect">
            <a:avLst/>
          </a:prstGeom>
        </p:spPr>
      </p:pic>
      <p:sp>
        <p:nvSpPr>
          <p:cNvPr id="11" name="Title Placeholder 1">
            <a:extLst>
              <a:ext uri="{FF2B5EF4-FFF2-40B4-BE49-F238E27FC236}">
                <a16:creationId xmlns:a16="http://schemas.microsoft.com/office/drawing/2014/main" id="{502E4DA2-EFE2-6F4F-BB83-4B617BF56D00}"/>
              </a:ext>
            </a:extLst>
          </p:cNvPr>
          <p:cNvSpPr>
            <a:spLocks noGrp="1"/>
          </p:cNvSpPr>
          <p:nvPr>
            <p:ph type="title"/>
          </p:nvPr>
        </p:nvSpPr>
        <p:spPr>
          <a:xfrm>
            <a:off x="0" y="18422"/>
            <a:ext cx="10515600" cy="883621"/>
          </a:xfrm>
          <a:prstGeom prst="rect">
            <a:avLst/>
          </a:prstGeom>
        </p:spPr>
        <p:txBody>
          <a:bodyPr vert="horz" lIns="91440" tIns="45720" rIns="91440" bIns="45720" rtlCol="0" anchor="ctr">
            <a:normAutofit/>
          </a:bodyPr>
          <a:lstStyle>
            <a:lvl1pPr>
              <a:defRPr>
                <a:solidFill>
                  <a:srgbClr val="46F0FF"/>
                </a:solidFill>
              </a:defRPr>
            </a:lvl1pPr>
          </a:lstStyle>
          <a:p>
            <a:r>
              <a:rPr lang="en-US"/>
              <a:t>Click to edit Master title style</a:t>
            </a:r>
          </a:p>
        </p:txBody>
      </p:sp>
      <p:sp>
        <p:nvSpPr>
          <p:cNvPr id="12" name="Text Placeholder 2">
            <a:extLst>
              <a:ext uri="{FF2B5EF4-FFF2-40B4-BE49-F238E27FC236}">
                <a16:creationId xmlns:a16="http://schemas.microsoft.com/office/drawing/2014/main" id="{31AFA339-706E-8443-9477-E99107A37432}"/>
              </a:ext>
            </a:extLst>
          </p:cNvPr>
          <p:cNvSpPr>
            <a:spLocks noGrp="1"/>
          </p:cNvSpPr>
          <p:nvPr>
            <p:ph idx="1"/>
          </p:nvPr>
        </p:nvSpPr>
        <p:spPr>
          <a:xfrm>
            <a:off x="479854" y="1925038"/>
            <a:ext cx="10515600" cy="4351338"/>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object&#10;&#10;Description automatically generated">
            <a:extLst>
              <a:ext uri="{FF2B5EF4-FFF2-40B4-BE49-F238E27FC236}">
                <a16:creationId xmlns:a16="http://schemas.microsoft.com/office/drawing/2014/main" id="{7103D89E-745E-2940-9F28-05844CAEB14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056801" y="5681416"/>
            <a:ext cx="2130252" cy="1015554"/>
          </a:xfrm>
          <a:prstGeom prst="rect">
            <a:avLst/>
          </a:prstGeom>
        </p:spPr>
      </p:pic>
    </p:spTree>
    <p:extLst>
      <p:ext uri="{BB962C8B-B14F-4D97-AF65-F5344CB8AC3E}">
        <p14:creationId xmlns:p14="http://schemas.microsoft.com/office/powerpoint/2010/main" val="38317259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63873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14" name="Picture 13" descr="A person smiling for the camera&#10;&#10;Description automatically generated">
            <a:extLst>
              <a:ext uri="{FF2B5EF4-FFF2-40B4-BE49-F238E27FC236}">
                <a16:creationId xmlns:a16="http://schemas.microsoft.com/office/drawing/2014/main" id="{1CB75F1F-5684-FE47-BB1E-F28EE1E440E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7EE48C14-B93B-D04F-BA35-A277CCB6F009}"/>
              </a:ext>
            </a:extLst>
          </p:cNvPr>
          <p:cNvPicPr>
            <a:picLocks noChangeAspect="1"/>
          </p:cNvPicPr>
          <p:nvPr userDrawn="1"/>
        </p:nvPicPr>
        <p:blipFill>
          <a:blip r:embed="rId3"/>
          <a:stretch>
            <a:fillRect/>
          </a:stretch>
        </p:blipFill>
        <p:spPr>
          <a:xfrm>
            <a:off x="7576924" y="289106"/>
            <a:ext cx="1703001" cy="362616"/>
          </a:xfrm>
          <a:prstGeom prst="rect">
            <a:avLst/>
          </a:prstGeom>
        </p:spPr>
      </p:pic>
      <p:sp>
        <p:nvSpPr>
          <p:cNvPr id="11" name="Title Placeholder 1">
            <a:extLst>
              <a:ext uri="{FF2B5EF4-FFF2-40B4-BE49-F238E27FC236}">
                <a16:creationId xmlns:a16="http://schemas.microsoft.com/office/drawing/2014/main" id="{502E4DA2-EFE2-6F4F-BB83-4B617BF56D00}"/>
              </a:ext>
            </a:extLst>
          </p:cNvPr>
          <p:cNvSpPr>
            <a:spLocks noGrp="1"/>
          </p:cNvSpPr>
          <p:nvPr>
            <p:ph type="title"/>
          </p:nvPr>
        </p:nvSpPr>
        <p:spPr>
          <a:xfrm>
            <a:off x="0" y="18422"/>
            <a:ext cx="10515600" cy="883621"/>
          </a:xfrm>
          <a:prstGeom prst="rect">
            <a:avLst/>
          </a:prstGeom>
        </p:spPr>
        <p:txBody>
          <a:bodyPr vert="horz" lIns="91440" tIns="45720" rIns="91440" bIns="45720" rtlCol="0" anchor="ctr">
            <a:normAutofit/>
          </a:bodyPr>
          <a:lstStyle>
            <a:lvl1pPr>
              <a:defRPr>
                <a:solidFill>
                  <a:srgbClr val="46F0FF"/>
                </a:solidFill>
              </a:defRPr>
            </a:lvl1pPr>
          </a:lstStyle>
          <a:p>
            <a:r>
              <a:rPr lang="en-US"/>
              <a:t>Click to edit Master title style</a:t>
            </a:r>
          </a:p>
        </p:txBody>
      </p:sp>
      <p:sp>
        <p:nvSpPr>
          <p:cNvPr id="12" name="Text Placeholder 2">
            <a:extLst>
              <a:ext uri="{FF2B5EF4-FFF2-40B4-BE49-F238E27FC236}">
                <a16:creationId xmlns:a16="http://schemas.microsoft.com/office/drawing/2014/main" id="{31AFA339-706E-8443-9477-E99107A37432}"/>
              </a:ext>
            </a:extLst>
          </p:cNvPr>
          <p:cNvSpPr>
            <a:spLocks noGrp="1"/>
          </p:cNvSpPr>
          <p:nvPr>
            <p:ph idx="1"/>
          </p:nvPr>
        </p:nvSpPr>
        <p:spPr>
          <a:xfrm>
            <a:off x="479854" y="1925038"/>
            <a:ext cx="10515600" cy="4351338"/>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picture containing object&#10;&#10;Description automatically generated">
            <a:extLst>
              <a:ext uri="{FF2B5EF4-FFF2-40B4-BE49-F238E27FC236}">
                <a16:creationId xmlns:a16="http://schemas.microsoft.com/office/drawing/2014/main" id="{7103D89E-745E-2940-9F28-05844CAEB14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056801" y="5681416"/>
            <a:ext cx="2130252" cy="1015554"/>
          </a:xfrm>
          <a:prstGeom prst="rect">
            <a:avLst/>
          </a:prstGeom>
        </p:spPr>
      </p:pic>
    </p:spTree>
    <p:extLst>
      <p:ext uri="{BB962C8B-B14F-4D97-AF65-F5344CB8AC3E}">
        <p14:creationId xmlns:p14="http://schemas.microsoft.com/office/powerpoint/2010/main" val="1122294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theme" Target="../theme/theme2.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image" Target="../media/image7.emf"/></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56.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5" Type="http://schemas.openxmlformats.org/officeDocument/2006/relationships/slideLayout" Target="../slideLayouts/slideLayout58.xml"/><Relationship Id="rId4" Type="http://schemas.openxmlformats.org/officeDocument/2006/relationships/slideLayout" Target="../slideLayouts/slideLayout57.xml"/><Relationship Id="rId9"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 id="2147484752" r:id="rId27"/>
    <p:sldLayoutId id="2147484753"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50" r:id="rId6"/>
    <p:sldLayoutId id="2147484751" r:id="rId7"/>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3" Type="http://schemas.openxmlformats.org/officeDocument/2006/relationships/image" Target="../media/image14.jpeg"/><Relationship Id="rId7" Type="http://schemas.openxmlformats.org/officeDocument/2006/relationships/image" Target="../media/image18.jpeg"/><Relationship Id="rId12"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5" Type="http://schemas.openxmlformats.org/officeDocument/2006/relationships/image" Target="../media/image2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25.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en-us/solutions/data-warehouse/"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devblogs.microsoft.com/azuregov/azure-data-lake-storage-gen2-on-azure-government/" TargetMode="External"/><Relationship Id="rId2" Type="http://schemas.openxmlformats.org/officeDocument/2006/relationships/notesSlide" Target="../notesSlides/notesSlide12.xml"/><Relationship Id="rId1" Type="http://schemas.openxmlformats.org/officeDocument/2006/relationships/slideLayout" Target="../slideLayouts/slideLayout27.xml"/><Relationship Id="rId5" Type="http://schemas.openxmlformats.org/officeDocument/2006/relationships/hyperlink" Target="https://www.aiddata.org/blog/avoiding-data-graveyards-how-can-we-overcome-barriers-to-data-use" TargetMode="External"/><Relationship Id="rId4" Type="http://schemas.openxmlformats.org/officeDocument/2006/relationships/hyperlink" Target="https://www.information-age.com/data-swamp-data-lake-123481597/"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docs.microsoft.com/en-us/azure/sql-data-warehouse/sql-data-warehouse-load-from-azure-data-lake-store" TargetMode="External"/><Relationship Id="rId3" Type="http://schemas.openxmlformats.org/officeDocument/2006/relationships/hyperlink" Target="https://docs.microsoft.com/en-gb/azure/storage/blobs/data-lake-storage-introduction" TargetMode="External"/><Relationship Id="rId7" Type="http://schemas.openxmlformats.org/officeDocument/2006/relationships/hyperlink" Target="https://docs.microsoft.com/en-us/azure/data-lake-store/data-lake-store-diagnostic-logs"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docs.microsoft.com/en-us/azure/data-lake-analytics/data-lake-analytics-overview" TargetMode="External"/><Relationship Id="rId5" Type="http://schemas.openxmlformats.org/officeDocument/2006/relationships/hyperlink" Target="https://docs.microsoft.com/en-us/azure/active-directory/hybrid/how-to-connect-sync-whatis" TargetMode="External"/><Relationship Id="rId10" Type="http://schemas.openxmlformats.org/officeDocument/2006/relationships/hyperlink" Target="https://docs.microsoft.com/en-us/azure/storage/blobs/data-lake-storage-performance-tuning-guidance" TargetMode="External"/><Relationship Id="rId4" Type="http://schemas.openxmlformats.org/officeDocument/2006/relationships/hyperlink" Target="https://docs.microsoft.com/en-gb/azure/storage/blobs/data-lake-storage-namespace" TargetMode="External"/><Relationship Id="rId9" Type="http://schemas.openxmlformats.org/officeDocument/2006/relationships/hyperlink" Target="https://docs.microsoft.com/en-us/azure/storage/blobs/data-lake-storage-access-control"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jamesserra.com/archive/2014/12/the-modern-data-warehouse/" TargetMode="External"/><Relationship Id="rId3" Type="http://schemas.openxmlformats.org/officeDocument/2006/relationships/hyperlink" Target="https://docs.microsoft.com/en-us/learn/modules/introduction-to-azure-data-lake-storage/" TargetMode="External"/><Relationship Id="rId7" Type="http://schemas.openxmlformats.org/officeDocument/2006/relationships/hyperlink" Target="https://www.sqlchick.com/entries/2016/7/31/data-lake-use-cases-and-planning"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hyperlink" Target="https://docs.microsoft.com/en-us/azure/storage/blobs/data-lake-storage-performance-tuning-guidance" TargetMode="External"/><Relationship Id="rId11" Type="http://schemas.openxmlformats.org/officeDocument/2006/relationships/hyperlink" Target="https://towardsdatascience.com/a-brief-introduction-to-two-data-processing-architectures-lambda-and-kappa-for-big-data-4f35c28005bb" TargetMode="External"/><Relationship Id="rId5" Type="http://schemas.openxmlformats.org/officeDocument/2006/relationships/hyperlink" Target="https://docs.microsoft.com/en-us/azure/sql-data-warehouse/sql-data-warehouse-load-from-azure-data-lake-store" TargetMode="External"/><Relationship Id="rId10" Type="http://schemas.openxmlformats.org/officeDocument/2006/relationships/hyperlink" Target="https://www.kdnuggets.com/2015/09/data-lake-vs-data-warehouse-key-differences.html" TargetMode="External"/><Relationship Id="rId4" Type="http://schemas.openxmlformats.org/officeDocument/2006/relationships/hyperlink" Target="https://channel9.msdn.com/Shows/Azure-Friday/Azure-Data-Lake-Storage-Gen2-overview" TargetMode="External"/><Relationship Id="rId9" Type="http://schemas.openxmlformats.org/officeDocument/2006/relationships/hyperlink" Target="https://www.jamesserra.com/archive/2017/12/is-the-traditional-data-warehouse-dead/"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 uri="{C183D7F6-B498-43B3-948B-1728B52AA6E4}">
                <adec:decorative xmlns:adec="http://schemas.microsoft.com/office/drawing/2017/decorative" val="1"/>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4" y="2439603"/>
            <a:ext cx="5696239" cy="1231106"/>
          </a:xfrm>
          <a:prstGeom prst="rect">
            <a:avLst/>
          </a:prstGeom>
          <a:noFill/>
        </p:spPr>
        <p:txBody>
          <a:bodyPr wrap="non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endParaRPr kumimoji="0" lang="en-US" sz="4000" b="0" i="0" u="none" strike="noStrike" kern="1200" cap="none" spc="0" normalizeH="0" noProof="0" dirty="0">
              <a:ln>
                <a:noFill/>
              </a:ln>
              <a:effectLst/>
              <a:uLnTx/>
              <a:uFillTx/>
              <a:latin typeface="Segoe UI Semibold"/>
              <a:ea typeface="+mn-ea"/>
              <a:cs typeface="+mn-cs"/>
            </a:endParaRPr>
          </a:p>
          <a:p>
            <a:r>
              <a:rPr lang="en-US" sz="4000" dirty="0">
                <a:solidFill>
                  <a:schemeClr val="accent1"/>
                </a:solidFill>
                <a:latin typeface="Segoe UI Semibold"/>
              </a:rPr>
              <a:t>Azure Data Lake Storage</a:t>
            </a:r>
          </a:p>
        </p:txBody>
      </p:sp>
    </p:spTree>
    <p:extLst>
      <p:ext uri="{BB962C8B-B14F-4D97-AF65-F5344CB8AC3E}">
        <p14:creationId xmlns:p14="http://schemas.microsoft.com/office/powerpoint/2010/main" val="2561877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0 0 L 0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588263" y="457200"/>
            <a:ext cx="11018520" cy="553998"/>
          </a:xfrm>
          <a:prstGeom prst="rect">
            <a:avLst/>
          </a:prstGeom>
        </p:spPr>
        <p:txBody>
          <a:bodyPr wrap="square" anchor="t">
            <a:normAutofit/>
          </a:bodyPr>
          <a:lstStyle/>
          <a:p>
            <a:r>
              <a:rPr lang="es-AR" dirty="0"/>
              <a:t>Data Lake - </a:t>
            </a:r>
            <a:r>
              <a:rPr lang="en-US" dirty="0"/>
              <a:t>Stages for Processing Big Data</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type="body" sz="quarter" idx="10"/>
          </p:nvPr>
        </p:nvSpPr>
        <p:spPr>
          <a:xfrm>
            <a:off x="586389" y="1434369"/>
            <a:ext cx="11222433" cy="5097060"/>
          </a:xfrm>
          <a:prstGeom prst="rect">
            <a:avLst/>
          </a:prstGeom>
        </p:spPr>
        <p:txBody>
          <a:bodyPr wrap="square">
            <a:normAutofit fontScale="62500" lnSpcReduction="20000"/>
          </a:bodyPr>
          <a:lstStyle/>
          <a:p>
            <a:pPr marL="914400" indent="-914400">
              <a:lnSpc>
                <a:spcPct val="90000"/>
              </a:lnSpc>
              <a:buFont typeface="+mj-lt"/>
              <a:buAutoNum type="arabicPeriod"/>
            </a:pPr>
            <a:r>
              <a:rPr lang="en-US" sz="5100" b="1" dirty="0"/>
              <a:t>Ingestion: acquire source data</a:t>
            </a:r>
          </a:p>
          <a:p>
            <a:pPr marL="1143000" lvl="1" indent="-914400">
              <a:lnSpc>
                <a:spcPct val="90000"/>
              </a:lnSpc>
              <a:buFont typeface="+mj-lt"/>
              <a:buAutoNum type="arabicPeriod"/>
            </a:pPr>
            <a:r>
              <a:rPr lang="en-US" sz="5100" dirty="0">
                <a:latin typeface="Segoe UI Semilight" panose="020B0402040204020203" pitchFamily="34" charset="0"/>
                <a:cs typeface="Segoe UI Semilight" panose="020B0402040204020203" pitchFamily="34" charset="0"/>
              </a:rPr>
              <a:t>Files, logs, and other types of unstructured data. </a:t>
            </a:r>
          </a:p>
          <a:p>
            <a:pPr marL="1371600" lvl="2" indent="-914400">
              <a:lnSpc>
                <a:spcPct val="90000"/>
              </a:lnSpc>
              <a:buFont typeface="+mj-lt"/>
              <a:buAutoNum type="arabicPeriod"/>
            </a:pPr>
            <a:r>
              <a:rPr lang="en-US" sz="5100" dirty="0">
                <a:latin typeface="Segoe UI Semilight" panose="020B0402040204020203" pitchFamily="34" charset="0"/>
                <a:cs typeface="Segoe UI Semilight" panose="020B0402040204020203" pitchFamily="34" charset="0"/>
              </a:rPr>
              <a:t>Batch movement: Azure Data Factory</a:t>
            </a:r>
          </a:p>
          <a:p>
            <a:pPr marL="1371600" lvl="2" indent="-914400">
              <a:lnSpc>
                <a:spcPct val="90000"/>
              </a:lnSpc>
              <a:buFont typeface="+mj-lt"/>
              <a:buAutoNum type="arabicPeriod"/>
            </a:pPr>
            <a:r>
              <a:rPr lang="en-US" sz="5100" dirty="0">
                <a:latin typeface="Segoe UI Semilight" panose="020B0402040204020203" pitchFamily="34" charset="0"/>
                <a:cs typeface="Segoe UI Semilight" panose="020B0402040204020203" pitchFamily="34" charset="0"/>
              </a:rPr>
              <a:t>Real-time ingestion: Apache Kafka for HDInsight, Stream Analytics, etc. </a:t>
            </a:r>
          </a:p>
          <a:p>
            <a:pPr marL="914400" indent="-914400">
              <a:lnSpc>
                <a:spcPct val="90000"/>
              </a:lnSpc>
              <a:buFont typeface="+mj-lt"/>
              <a:buAutoNum type="arabicPeriod"/>
            </a:pPr>
            <a:r>
              <a:rPr lang="en-US" sz="5100" b="1" i="1" dirty="0">
                <a:solidFill>
                  <a:srgbClr val="0078D4"/>
                </a:solidFill>
              </a:rPr>
              <a:t>Store: Azure Data Lake Storage Gen 2. </a:t>
            </a:r>
          </a:p>
          <a:p>
            <a:pPr marL="914400" indent="-914400">
              <a:lnSpc>
                <a:spcPct val="90000"/>
              </a:lnSpc>
              <a:buFont typeface="+mj-lt"/>
              <a:buAutoNum type="arabicPeriod"/>
            </a:pPr>
            <a:r>
              <a:rPr lang="en-US" sz="5100" b="1" dirty="0"/>
              <a:t>Prep &amp; Train: perform data preparation and model training</a:t>
            </a:r>
          </a:p>
          <a:p>
            <a:pPr marL="1143000" lvl="1" indent="-914400">
              <a:lnSpc>
                <a:spcPct val="90000"/>
              </a:lnSpc>
              <a:buFont typeface="+mj-lt"/>
              <a:buAutoNum type="arabicPeriod"/>
            </a:pPr>
            <a:r>
              <a:rPr lang="en-US" sz="5100" dirty="0">
                <a:latin typeface="Segoe UI Semilight" panose="020B0402040204020203" pitchFamily="34" charset="0"/>
                <a:cs typeface="Segoe UI Semilight" panose="020B0402040204020203" pitchFamily="34" charset="0"/>
              </a:rPr>
              <a:t>Azure Databricks</a:t>
            </a:r>
          </a:p>
          <a:p>
            <a:pPr marL="1143000" lvl="1" indent="-914400">
              <a:lnSpc>
                <a:spcPct val="90000"/>
              </a:lnSpc>
              <a:buFont typeface="+mj-lt"/>
              <a:buAutoNum type="arabicPeriod"/>
            </a:pPr>
            <a:r>
              <a:rPr lang="en-US" sz="5100" dirty="0">
                <a:latin typeface="Segoe UI Semilight" panose="020B0402040204020203" pitchFamily="34" charset="0"/>
                <a:cs typeface="Segoe UI Semilight" panose="020B0402040204020203" pitchFamily="34" charset="0"/>
              </a:rPr>
              <a:t>Machine Learning Services. </a:t>
            </a:r>
          </a:p>
          <a:p>
            <a:pPr marL="914400" indent="-914400">
              <a:lnSpc>
                <a:spcPct val="90000"/>
              </a:lnSpc>
              <a:buFont typeface="+mj-lt"/>
              <a:buAutoNum type="arabicPeriod"/>
            </a:pPr>
            <a:r>
              <a:rPr lang="en-US" sz="5100" b="1" dirty="0"/>
              <a:t>Model &amp; Serve</a:t>
            </a:r>
          </a:p>
          <a:p>
            <a:pPr marL="1143000" lvl="1" indent="-914400">
              <a:lnSpc>
                <a:spcPct val="90000"/>
              </a:lnSpc>
              <a:buFont typeface="+mj-lt"/>
              <a:buAutoNum type="arabicPeriod"/>
            </a:pPr>
            <a:r>
              <a:rPr lang="en-US" sz="5100" dirty="0">
                <a:latin typeface="Segoe UI Semilight" panose="020B0402040204020203" pitchFamily="34" charset="0"/>
                <a:cs typeface="Segoe UI Semilight" panose="020B0402040204020203" pitchFamily="34" charset="0"/>
              </a:rPr>
              <a:t>Involves the technologies that will present the data to users. </a:t>
            </a:r>
          </a:p>
          <a:p>
            <a:pPr>
              <a:lnSpc>
                <a:spcPct val="90000"/>
              </a:lnSpc>
            </a:pPr>
            <a:endParaRPr lang="es-AR" sz="1300" dirty="0"/>
          </a:p>
        </p:txBody>
      </p:sp>
    </p:spTree>
    <p:extLst>
      <p:ext uri="{BB962C8B-B14F-4D97-AF65-F5344CB8AC3E}">
        <p14:creationId xmlns:p14="http://schemas.microsoft.com/office/powerpoint/2010/main" val="4000976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Freeform: Shape 96"/>
          <p:cNvSpPr/>
          <p:nvPr/>
        </p:nvSpPr>
        <p:spPr>
          <a:xfrm>
            <a:off x="4441200" y="4988214"/>
            <a:ext cx="7369800" cy="1412585"/>
          </a:xfrm>
          <a:custGeom>
            <a:avLst/>
            <a:gdLst>
              <a:gd name="connsiteX0" fmla="*/ 0 w 7369800"/>
              <a:gd name="connsiteY0" fmla="*/ 0 h 1412585"/>
              <a:gd name="connsiteX1" fmla="*/ 7369800 w 7369800"/>
              <a:gd name="connsiteY1" fmla="*/ 0 h 1412585"/>
              <a:gd name="connsiteX2" fmla="*/ 7369800 w 7369800"/>
              <a:gd name="connsiteY2" fmla="*/ 1412584 h 1412585"/>
              <a:gd name="connsiteX3" fmla="*/ 843087 w 7369800"/>
              <a:gd name="connsiteY3" fmla="*/ 1412584 h 1412585"/>
              <a:gd name="connsiteX4" fmla="*/ 843087 w 7369800"/>
              <a:gd name="connsiteY4" fmla="*/ 1412585 h 1412585"/>
              <a:gd name="connsiteX5" fmla="*/ 346786 w 7369800"/>
              <a:gd name="connsiteY5" fmla="*/ 1412585 h 1412585"/>
              <a:gd name="connsiteX6" fmla="*/ 0 w 7369800"/>
              <a:gd name="connsiteY6" fmla="*/ 0 h 141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9800" h="1412585">
                <a:moveTo>
                  <a:pt x="0" y="0"/>
                </a:moveTo>
                <a:lnTo>
                  <a:pt x="7369800" y="0"/>
                </a:lnTo>
                <a:lnTo>
                  <a:pt x="7369800" y="1412584"/>
                </a:lnTo>
                <a:lnTo>
                  <a:pt x="843087" y="1412584"/>
                </a:lnTo>
                <a:lnTo>
                  <a:pt x="843087" y="1412585"/>
                </a:lnTo>
                <a:lnTo>
                  <a:pt x="346786" y="1412585"/>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lvl="0" defTabSz="932472" fontAlgn="base">
              <a:spcBef>
                <a:spcPts val="600"/>
              </a:spcBef>
              <a:spcAft>
                <a:spcPct val="0"/>
              </a:spcAft>
              <a:defRPr/>
            </a:pPr>
            <a:r>
              <a:rPr lang="en-US" kern="0" dirty="0">
                <a:solidFill>
                  <a:srgbClr val="505050"/>
                </a:solidFill>
                <a:ea typeface="Segoe UI" pitchFamily="34" charset="0"/>
                <a:cs typeface="Segoe UI Light" panose="020B0502040204020203" pitchFamily="34" charset="0"/>
              </a:rPr>
              <a:t>In this architecture, there </a:t>
            </a:r>
            <a:r>
              <a:rPr lang="en-US" b="1" kern="0" dirty="0">
                <a:solidFill>
                  <a:srgbClr val="505050"/>
                </a:solidFill>
                <a:ea typeface="Segoe UI" pitchFamily="34" charset="0"/>
                <a:cs typeface="Segoe UI Light" panose="020B0502040204020203" pitchFamily="34" charset="0"/>
              </a:rPr>
              <a:t>are two ingestion streams</a:t>
            </a:r>
            <a:r>
              <a:rPr lang="en-US" kern="0" dirty="0">
                <a:solidFill>
                  <a:srgbClr val="505050"/>
                </a:solidFill>
                <a:ea typeface="Segoe UI" pitchFamily="34" charset="0"/>
                <a:cs typeface="Segoe UI Light" panose="020B0502040204020203" pitchFamily="34" charset="0"/>
              </a:rPr>
              <a:t>. Azure Data Factory is used to ingest the summary files that are generated when the HGV engine is turned off. Apache Kafka provides the real-time ingestion engine for the telemetry data. </a:t>
            </a:r>
            <a:r>
              <a:rPr lang="en-US" b="1" kern="0" dirty="0">
                <a:solidFill>
                  <a:srgbClr val="505050"/>
                </a:solidFill>
                <a:ea typeface="Segoe UI" pitchFamily="34" charset="0"/>
                <a:cs typeface="Segoe UI Light" panose="020B0502040204020203" pitchFamily="34" charset="0"/>
              </a:rPr>
              <a:t>Both data streams are stored in Data Lake store for use in the future</a:t>
            </a:r>
            <a:r>
              <a:rPr lang="en-US" kern="0" dirty="0">
                <a:solidFill>
                  <a:srgbClr val="505050"/>
                </a:solidFill>
                <a:ea typeface="Segoe UI" pitchFamily="34" charset="0"/>
                <a:cs typeface="Segoe UI Light" panose="020B0502040204020203" pitchFamily="34" charset="0"/>
              </a:rPr>
              <a:t>.</a:t>
            </a:r>
            <a:endParaRPr kumimoji="0" lang="en-IN" sz="1765" b="0" i="0" u="none" strike="noStrike" kern="0" cap="none" spc="0" normalizeH="0" baseline="0" noProof="0" dirty="0">
              <a:ln>
                <a:noFill/>
              </a:ln>
              <a:solidFill>
                <a:srgbClr val="505050"/>
              </a:solidFill>
              <a:effectLst/>
              <a:uLnTx/>
              <a:uFillTx/>
              <a:latin typeface="Segoe UI"/>
              <a:ea typeface="Segoe UI" pitchFamily="34" charset="0"/>
              <a:cs typeface="Segoe UI Light" panose="020B0502040204020203" pitchFamily="34" charset="0"/>
            </a:endParaRPr>
          </a:p>
        </p:txBody>
      </p:sp>
      <p:sp>
        <p:nvSpPr>
          <p:cNvPr id="88" name="Freeform: Shape 87"/>
          <p:cNvSpPr/>
          <p:nvPr/>
        </p:nvSpPr>
        <p:spPr>
          <a:xfrm>
            <a:off x="380999" y="4988215"/>
            <a:ext cx="4293357" cy="1412585"/>
          </a:xfrm>
          <a:custGeom>
            <a:avLst/>
            <a:gdLst>
              <a:gd name="connsiteX0" fmla="*/ 0 w 4293357"/>
              <a:gd name="connsiteY0" fmla="*/ 0 h 1412585"/>
              <a:gd name="connsiteX1" fmla="*/ 3944467 w 4293357"/>
              <a:gd name="connsiteY1" fmla="*/ 0 h 1412585"/>
              <a:gd name="connsiteX2" fmla="*/ 4293357 w 4293357"/>
              <a:gd name="connsiteY2" fmla="*/ 1412585 h 1412585"/>
              <a:gd name="connsiteX3" fmla="*/ 0 w 4293357"/>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4293357" h="1412585">
                <a:moveTo>
                  <a:pt x="0" y="0"/>
                </a:moveTo>
                <a:lnTo>
                  <a:pt x="3944467" y="0"/>
                </a:lnTo>
                <a:lnTo>
                  <a:pt x="4293357" y="1412585"/>
                </a:lnTo>
                <a:lnTo>
                  <a:pt x="0" y="141258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ct val="0"/>
              </a:spcAft>
              <a:buClrTx/>
              <a:buSzTx/>
              <a:buFontTx/>
              <a:buNone/>
              <a:tabLst/>
              <a:defRPr/>
            </a:pPr>
            <a:r>
              <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Real Time Analytics</a:t>
            </a:r>
          </a:p>
        </p:txBody>
      </p:sp>
      <p:sp>
        <p:nvSpPr>
          <p:cNvPr id="100" name="Freeform: Shape 99"/>
          <p:cNvSpPr/>
          <p:nvPr/>
        </p:nvSpPr>
        <p:spPr>
          <a:xfrm>
            <a:off x="4065858" y="3459307"/>
            <a:ext cx="7745142" cy="1412585"/>
          </a:xfrm>
          <a:custGeom>
            <a:avLst/>
            <a:gdLst>
              <a:gd name="connsiteX0" fmla="*/ 0 w 7745142"/>
              <a:gd name="connsiteY0" fmla="*/ 0 h 1412585"/>
              <a:gd name="connsiteX1" fmla="*/ 7745142 w 7745142"/>
              <a:gd name="connsiteY1" fmla="*/ 0 h 1412585"/>
              <a:gd name="connsiteX2" fmla="*/ 7745142 w 7745142"/>
              <a:gd name="connsiteY2" fmla="*/ 1412585 h 1412585"/>
              <a:gd name="connsiteX3" fmla="*/ 346786 w 7745142"/>
              <a:gd name="connsiteY3" fmla="*/ 1412585 h 1412585"/>
              <a:gd name="connsiteX4" fmla="*/ 0 w 7745142"/>
              <a:gd name="connsiteY4" fmla="*/ 0 h 141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142" h="1412585">
                <a:moveTo>
                  <a:pt x="0" y="0"/>
                </a:moveTo>
                <a:lnTo>
                  <a:pt x="7745142" y="0"/>
                </a:lnTo>
                <a:lnTo>
                  <a:pt x="7745142" y="1412585"/>
                </a:lnTo>
                <a:lnTo>
                  <a:pt x="346786" y="1412585"/>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lvl="0" defTabSz="932472" fontAlgn="base">
              <a:spcBef>
                <a:spcPts val="600"/>
              </a:spcBef>
              <a:spcAft>
                <a:spcPct val="0"/>
              </a:spcAft>
              <a:defRPr/>
            </a:pPr>
            <a:r>
              <a:rPr lang="en-US" kern="0" dirty="0">
                <a:solidFill>
                  <a:srgbClr val="505050"/>
                </a:solidFill>
                <a:ea typeface="Segoe UI" pitchFamily="34" charset="0"/>
                <a:cs typeface="Segoe UI Light" panose="020B0502040204020203" pitchFamily="34" charset="0"/>
              </a:rPr>
              <a:t>In this solution, Azure Data factory is transferring </a:t>
            </a:r>
            <a:r>
              <a:rPr lang="en-US" b="1" kern="0" dirty="0">
                <a:solidFill>
                  <a:srgbClr val="505050"/>
                </a:solidFill>
                <a:ea typeface="Segoe UI" pitchFamily="34" charset="0"/>
                <a:cs typeface="Segoe UI Light" panose="020B0502040204020203" pitchFamily="34" charset="0"/>
              </a:rPr>
              <a:t>terabytes of web logs </a:t>
            </a:r>
            <a:r>
              <a:rPr lang="en-US" kern="0" dirty="0">
                <a:solidFill>
                  <a:srgbClr val="505050"/>
                </a:solidFill>
                <a:ea typeface="Segoe UI" pitchFamily="34" charset="0"/>
                <a:cs typeface="Segoe UI Light" panose="020B0502040204020203" pitchFamily="34" charset="0"/>
              </a:rPr>
              <a:t>from a web server to the Data Lake on an hourly basis. This data is provided as features to the predictive model in Azure Databricks, which is then trained and scored. The result of the model is then distributed globally using Azure Cosmos DB, that an application uses.</a:t>
            </a:r>
            <a:endParaRPr kumimoji="0" lang="en-IN" sz="1765" b="0" i="0" u="none" strike="noStrike" kern="0" cap="none" spc="0" normalizeH="0" baseline="0" noProof="0" dirty="0">
              <a:ln>
                <a:noFill/>
              </a:ln>
              <a:solidFill>
                <a:srgbClr val="505050"/>
              </a:solidFill>
              <a:effectLst/>
              <a:uLnTx/>
              <a:uFillTx/>
              <a:latin typeface="Segoe UI"/>
              <a:ea typeface="Segoe UI" pitchFamily="34" charset="0"/>
              <a:cs typeface="Segoe UI Light" panose="020B0502040204020203" pitchFamily="34" charset="0"/>
            </a:endParaRPr>
          </a:p>
        </p:txBody>
      </p:sp>
      <p:sp>
        <p:nvSpPr>
          <p:cNvPr id="87" name="Freeform: Shape 86"/>
          <p:cNvSpPr/>
          <p:nvPr/>
        </p:nvSpPr>
        <p:spPr>
          <a:xfrm>
            <a:off x="380999" y="3459307"/>
            <a:ext cx="3915736" cy="1412585"/>
          </a:xfrm>
          <a:custGeom>
            <a:avLst/>
            <a:gdLst>
              <a:gd name="connsiteX0" fmla="*/ 0 w 3915736"/>
              <a:gd name="connsiteY0" fmla="*/ 0 h 1412585"/>
              <a:gd name="connsiteX1" fmla="*/ 3566846 w 3915736"/>
              <a:gd name="connsiteY1" fmla="*/ 0 h 1412585"/>
              <a:gd name="connsiteX2" fmla="*/ 3915736 w 3915736"/>
              <a:gd name="connsiteY2" fmla="*/ 1412585 h 1412585"/>
              <a:gd name="connsiteX3" fmla="*/ 0 w 3915736"/>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3915736" h="1412585">
                <a:moveTo>
                  <a:pt x="0" y="0"/>
                </a:moveTo>
                <a:lnTo>
                  <a:pt x="3566846" y="0"/>
                </a:lnTo>
                <a:lnTo>
                  <a:pt x="3915736" y="1412585"/>
                </a:lnTo>
                <a:lnTo>
                  <a:pt x="0" y="141258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ct val="0"/>
              </a:spcAft>
              <a:buClrTx/>
              <a:buSzTx/>
              <a:buFontTx/>
              <a:buNone/>
              <a:tabLst/>
              <a:defRPr/>
            </a:pPr>
            <a:r>
              <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Advanced Analytics</a:t>
            </a:r>
          </a:p>
        </p:txBody>
      </p:sp>
      <p:sp>
        <p:nvSpPr>
          <p:cNvPr id="103" name="Freeform: Shape 102"/>
          <p:cNvSpPr/>
          <p:nvPr/>
        </p:nvSpPr>
        <p:spPr>
          <a:xfrm>
            <a:off x="3690516" y="1930399"/>
            <a:ext cx="8120485" cy="1412586"/>
          </a:xfrm>
          <a:custGeom>
            <a:avLst/>
            <a:gdLst>
              <a:gd name="connsiteX0" fmla="*/ 0 w 8120485"/>
              <a:gd name="connsiteY0" fmla="*/ 0 h 1412586"/>
              <a:gd name="connsiteX1" fmla="*/ 424285 w 8120485"/>
              <a:gd name="connsiteY1" fmla="*/ 0 h 1412586"/>
              <a:gd name="connsiteX2" fmla="*/ 7345785 w 8120485"/>
              <a:gd name="connsiteY2" fmla="*/ 0 h 1412586"/>
              <a:gd name="connsiteX3" fmla="*/ 8120485 w 8120485"/>
              <a:gd name="connsiteY3" fmla="*/ 0 h 1412586"/>
              <a:gd name="connsiteX4" fmla="*/ 8120485 w 8120485"/>
              <a:gd name="connsiteY4" fmla="*/ 1412586 h 1412586"/>
              <a:gd name="connsiteX5" fmla="*/ 346786 w 8120485"/>
              <a:gd name="connsiteY5" fmla="*/ 1412586 h 1412586"/>
              <a:gd name="connsiteX6" fmla="*/ 0 w 8120485"/>
              <a:gd name="connsiteY6" fmla="*/ 0 h 141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0485" h="1412586">
                <a:moveTo>
                  <a:pt x="0" y="0"/>
                </a:moveTo>
                <a:lnTo>
                  <a:pt x="424285" y="0"/>
                </a:lnTo>
                <a:lnTo>
                  <a:pt x="7345785" y="0"/>
                </a:lnTo>
                <a:lnTo>
                  <a:pt x="8120485" y="0"/>
                </a:lnTo>
                <a:lnTo>
                  <a:pt x="8120485" y="1412586"/>
                </a:lnTo>
                <a:lnTo>
                  <a:pt x="346786" y="14125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137160" bIns="91440" numCol="1" spcCol="0" rtlCol="0" fromWordArt="0" anchor="ctr" anchorCtr="0" forceAA="0" compatLnSpc="1">
            <a:prstTxWarp prst="textNoShape">
              <a:avLst/>
            </a:prstTxWarp>
            <a:noAutofit/>
          </a:bodyPr>
          <a:lstStyle/>
          <a:p>
            <a:pPr lvl="0" defTabSz="932472" fontAlgn="base">
              <a:spcBef>
                <a:spcPts val="600"/>
              </a:spcBef>
              <a:spcAft>
                <a:spcPct val="0"/>
              </a:spcAft>
              <a:defRPr/>
            </a:pPr>
            <a:r>
              <a:rPr lang="en-US" kern="0" dirty="0">
                <a:solidFill>
                  <a:srgbClr val="505050"/>
                </a:solidFill>
                <a:cs typeface="Segoe UI Light" panose="020B0502040204020203" pitchFamily="34" charset="0"/>
              </a:rPr>
              <a:t>This architecture sees </a:t>
            </a:r>
            <a:r>
              <a:rPr lang="en-US" b="1" kern="0" dirty="0">
                <a:solidFill>
                  <a:srgbClr val="505050"/>
                </a:solidFill>
                <a:cs typeface="Segoe UI Light" panose="020B0502040204020203" pitchFamily="34" charset="0"/>
              </a:rPr>
              <a:t>Azure Data Lake Storage at the heart of the solution </a:t>
            </a:r>
            <a:r>
              <a:rPr lang="en-US" kern="0" dirty="0">
                <a:solidFill>
                  <a:srgbClr val="505050"/>
                </a:solidFill>
                <a:cs typeface="Segoe UI Light" panose="020B0502040204020203" pitchFamily="34" charset="0"/>
              </a:rPr>
              <a:t>for a modern data warehouse. Using Azure Data Factory to ingest data into the Data Lake from a business application, and predictive models built in Azure Databricks, using Azure Synapse Analytics as a serving layer.</a:t>
            </a:r>
            <a:endParaRPr kumimoji="0" lang="en-IN" sz="1765" b="0" i="0" u="none" strike="noStrike" kern="0" cap="none" spc="0" normalizeH="0" baseline="0" noProof="0" dirty="0">
              <a:ln>
                <a:noFill/>
              </a:ln>
              <a:solidFill>
                <a:srgbClr val="505050"/>
              </a:solidFill>
              <a:effectLst/>
              <a:uLnTx/>
              <a:uFillTx/>
              <a:latin typeface="Segoe UI"/>
              <a:ea typeface="+mn-ea"/>
              <a:cs typeface="Segoe UI Light" panose="020B0502040204020203" pitchFamily="34" charset="0"/>
            </a:endParaRPr>
          </a:p>
        </p:txBody>
      </p:sp>
      <p:sp>
        <p:nvSpPr>
          <p:cNvPr id="86" name="Freeform: Shape 85"/>
          <p:cNvSpPr/>
          <p:nvPr/>
        </p:nvSpPr>
        <p:spPr>
          <a:xfrm>
            <a:off x="380999" y="1930400"/>
            <a:ext cx="3538116" cy="1412585"/>
          </a:xfrm>
          <a:custGeom>
            <a:avLst/>
            <a:gdLst>
              <a:gd name="connsiteX0" fmla="*/ 0 w 3538116"/>
              <a:gd name="connsiteY0" fmla="*/ 0 h 1412585"/>
              <a:gd name="connsiteX1" fmla="*/ 3189225 w 3538116"/>
              <a:gd name="connsiteY1" fmla="*/ 0 h 1412585"/>
              <a:gd name="connsiteX2" fmla="*/ 3538116 w 3538116"/>
              <a:gd name="connsiteY2" fmla="*/ 1412585 h 1412585"/>
              <a:gd name="connsiteX3" fmla="*/ 0 w 3538116"/>
              <a:gd name="connsiteY3" fmla="*/ 1412585 h 1412585"/>
            </a:gdLst>
            <a:ahLst/>
            <a:cxnLst>
              <a:cxn ang="0">
                <a:pos x="connsiteX0" y="connsiteY0"/>
              </a:cxn>
              <a:cxn ang="0">
                <a:pos x="connsiteX1" y="connsiteY1"/>
              </a:cxn>
              <a:cxn ang="0">
                <a:pos x="connsiteX2" y="connsiteY2"/>
              </a:cxn>
              <a:cxn ang="0">
                <a:pos x="connsiteX3" y="connsiteY3"/>
              </a:cxn>
            </a:cxnLst>
            <a:rect l="l" t="t" r="r" b="b"/>
            <a:pathLst>
              <a:path w="3538116" h="1412585">
                <a:moveTo>
                  <a:pt x="0" y="0"/>
                </a:moveTo>
                <a:lnTo>
                  <a:pt x="3189225" y="0"/>
                </a:lnTo>
                <a:lnTo>
                  <a:pt x="3538116" y="1412585"/>
                </a:lnTo>
                <a:lnTo>
                  <a:pt x="0" y="141258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ct val="0"/>
              </a:spcAft>
              <a:buClrTx/>
              <a:buSzTx/>
              <a:buFontTx/>
              <a:buNone/>
              <a:tabLst/>
              <a:defRPr/>
            </a:pPr>
            <a:r>
              <a:rPr kumimoji="0" lang="en-IN" sz="2400"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Modern Data Warehouse</a:t>
            </a:r>
          </a:p>
        </p:txBody>
      </p:sp>
      <p:sp>
        <p:nvSpPr>
          <p:cNvPr id="20" name="Text Placeholder 4"/>
          <p:cNvSpPr txBox="1">
            <a:spLocks/>
          </p:cNvSpPr>
          <p:nvPr/>
        </p:nvSpPr>
        <p:spPr>
          <a:xfrm>
            <a:off x="381000" y="1295400"/>
            <a:ext cx="11430000" cy="812530"/>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Arial" pitchFamily="34" charset="0"/>
              <a:buNone/>
              <a:tabLst/>
              <a:defRPr kumimoji="0" sz="2400" b="0" i="0" u="none" strike="noStrike" cap="none" spc="0" normalizeH="0" baseline="0">
                <a:ln>
                  <a:noFill/>
                </a:ln>
                <a:effectLst/>
                <a:uLnTx/>
                <a:uFillTx/>
                <a:latin typeface="Segoe UI Light"/>
              </a:defRPr>
            </a:lvl1pPr>
            <a:lvl2pPr marL="0" marR="0" indent="0" defTabSz="932742" fontAlgn="auto">
              <a:lnSpc>
                <a:spcPct val="90000"/>
              </a:lnSpc>
              <a:spcBef>
                <a:spcPct val="20000"/>
              </a:spcBef>
              <a:spcAft>
                <a:spcPts val="0"/>
              </a:spcAft>
              <a:buClrTx/>
              <a:buSzPct val="90000"/>
              <a:buFontTx/>
              <a:buNone/>
              <a:tabLst/>
              <a:defRPr sz="2000" spc="0" baseline="0">
                <a:gradFill>
                  <a:gsLst>
                    <a:gs pos="1250">
                      <a:schemeClr val="tx1"/>
                    </a:gs>
                    <a:gs pos="100000">
                      <a:schemeClr val="tx1"/>
                    </a:gs>
                  </a:gsLst>
                  <a:lin ang="5400000" scaled="0"/>
                </a:gradFill>
              </a:defRPr>
            </a:lvl2pPr>
            <a:lvl3pPr marL="2286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3pPr>
            <a:lvl4pPr marL="4572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4pPr>
            <a:lvl5pPr marL="685800" marR="0" indent="0" defTabSz="932742" fontAlgn="auto">
              <a:lnSpc>
                <a:spcPct val="90000"/>
              </a:lnSpc>
              <a:spcBef>
                <a:spcPct val="20000"/>
              </a:spcBef>
              <a:spcAft>
                <a:spcPts val="0"/>
              </a:spcAft>
              <a:buClrTx/>
              <a:buSzPct val="90000"/>
              <a:buFont typeface="Arial" pitchFamily="34" charset="0"/>
              <a:buNone/>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en-US" dirty="0"/>
              <a:t>Let’s examine three use cases for leveraging an Azure Data Lake Store</a:t>
            </a:r>
          </a:p>
          <a:p>
            <a:pPr marL="0" marR="0" lvl="0" indent="0" algn="l" defTabSz="932742"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39" name="Title 1"/>
          <p:cNvSpPr>
            <a:spLocks noGrp="1"/>
          </p:cNvSpPr>
          <p:nvPr>
            <p:ph type="title"/>
          </p:nvPr>
        </p:nvSpPr>
        <p:spPr>
          <a:xfrm>
            <a:off x="588263" y="457200"/>
            <a:ext cx="11018520" cy="615553"/>
          </a:xfrm>
        </p:spPr>
        <p:txBody>
          <a:bodyPr/>
          <a:lstStyle/>
          <a:p>
            <a:r>
              <a:rPr lang="en-US" sz="4000" dirty="0"/>
              <a:t>Big Data Use Cases</a:t>
            </a:r>
          </a:p>
        </p:txBody>
      </p:sp>
      <p:sp>
        <p:nvSpPr>
          <p:cNvPr id="2" name="Rectangle 1">
            <a:extLst>
              <a:ext uri="{FF2B5EF4-FFF2-40B4-BE49-F238E27FC236}">
                <a16:creationId xmlns:a16="http://schemas.microsoft.com/office/drawing/2014/main" id="{83632FB0-7531-4E15-BC07-357A26192956}"/>
              </a:ext>
            </a:extLst>
          </p:cNvPr>
          <p:cNvSpPr/>
          <p:nvPr/>
        </p:nvSpPr>
        <p:spPr>
          <a:xfrm>
            <a:off x="380999" y="6400799"/>
            <a:ext cx="11430001" cy="363946"/>
          </a:xfrm>
          <a:prstGeom prst="rect">
            <a:avLst/>
          </a:prstGeom>
        </p:spPr>
        <p:txBody>
          <a:bodyPr wrap="square">
            <a:spAutoFit/>
          </a:bodyPr>
          <a:lstStyle/>
          <a:p>
            <a:pPr algn="ctr"/>
            <a:r>
              <a:rPr lang="es-AR" b="1" dirty="0">
                <a:hlinkClick r:id="rId3"/>
              </a:rPr>
              <a:t>https://azure.microsoft.com/en-us/solutions/data-warehouse/</a:t>
            </a:r>
            <a:endParaRPr lang="en-US" b="1" dirty="0"/>
          </a:p>
        </p:txBody>
      </p:sp>
    </p:spTree>
    <p:extLst>
      <p:ext uri="{BB962C8B-B14F-4D97-AF65-F5344CB8AC3E}">
        <p14:creationId xmlns:p14="http://schemas.microsoft.com/office/powerpoint/2010/main" val="105940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588263" y="457200"/>
            <a:ext cx="11018520" cy="553998"/>
          </a:xfrm>
          <a:prstGeom prst="rect">
            <a:avLst/>
          </a:prstGeom>
        </p:spPr>
        <p:txBody>
          <a:bodyPr wrap="square" anchor="t">
            <a:normAutofit/>
          </a:bodyPr>
          <a:lstStyle/>
          <a:p>
            <a:r>
              <a:rPr lang="es-AR" dirty="0"/>
              <a:t>Data Lake</a:t>
            </a:r>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type="body" sz="quarter" idx="10"/>
          </p:nvPr>
        </p:nvSpPr>
        <p:spPr>
          <a:xfrm>
            <a:off x="586390" y="1434370"/>
            <a:ext cx="11018520" cy="2308324"/>
          </a:xfrm>
          <a:prstGeom prst="rect">
            <a:avLst/>
          </a:prstGeom>
        </p:spPr>
        <p:txBody>
          <a:bodyPr wrap="square">
            <a:noAutofit/>
          </a:bodyPr>
          <a:lstStyle/>
          <a:p>
            <a:pPr>
              <a:lnSpc>
                <a:spcPct val="90000"/>
              </a:lnSpc>
            </a:pPr>
            <a:r>
              <a:rPr lang="en-US" dirty="0"/>
              <a:t>Be aware of</a:t>
            </a:r>
          </a:p>
          <a:p>
            <a:pPr lvl="1">
              <a:lnSpc>
                <a:spcPct val="90000"/>
              </a:lnSpc>
            </a:pPr>
            <a:r>
              <a:rPr lang="en-US" sz="2800" dirty="0">
                <a:latin typeface="Segoe UI Semilight" panose="020B0402040204020203" pitchFamily="34" charset="0"/>
                <a:cs typeface="Segoe UI Semilight" panose="020B0402040204020203" pitchFamily="34" charset="0"/>
              </a:rPr>
              <a:t>Data of Governance</a:t>
            </a:r>
          </a:p>
          <a:p>
            <a:pPr lvl="2">
              <a:lnSpc>
                <a:spcPct val="90000"/>
              </a:lnSpc>
            </a:pPr>
            <a:r>
              <a:rPr lang="es-AR" sz="2800" dirty="0">
                <a:latin typeface="Segoe UI Semilight" panose="020B0402040204020203" pitchFamily="34" charset="0"/>
                <a:cs typeface="Segoe UI Semilight" panose="020B0402040204020203" pitchFamily="34" charset="0"/>
                <a:hlinkClick r:id="rId3"/>
              </a:rPr>
              <a:t>https://devblogs.microsoft.com/azuregov/azure-data-lake-storage-gen2-on-azure-government/</a:t>
            </a:r>
            <a:endParaRPr lang="es-AR" sz="2800" dirty="0">
              <a:latin typeface="Segoe UI Semilight" panose="020B0402040204020203" pitchFamily="34" charset="0"/>
              <a:cs typeface="Segoe UI Semilight" panose="020B0402040204020203" pitchFamily="34" charset="0"/>
            </a:endParaRPr>
          </a:p>
          <a:p>
            <a:pPr lvl="1">
              <a:lnSpc>
                <a:spcPct val="90000"/>
              </a:lnSpc>
            </a:pPr>
            <a:r>
              <a:rPr lang="en-US" sz="2800" dirty="0">
                <a:latin typeface="Segoe UI Semilight" panose="020B0402040204020203" pitchFamily="34" charset="0"/>
                <a:cs typeface="Segoe UI Semilight" panose="020B0402040204020203" pitchFamily="34" charset="0"/>
              </a:rPr>
              <a:t>Data swamp / graveyard</a:t>
            </a:r>
          </a:p>
          <a:p>
            <a:pPr lvl="2">
              <a:lnSpc>
                <a:spcPct val="90000"/>
              </a:lnSpc>
            </a:pPr>
            <a:r>
              <a:rPr lang="es-AR" sz="2800" dirty="0">
                <a:latin typeface="Segoe UI Semilight" panose="020B0402040204020203" pitchFamily="34" charset="0"/>
                <a:cs typeface="Segoe UI Semilight" panose="020B0402040204020203" pitchFamily="34" charset="0"/>
                <a:hlinkClick r:id="rId4"/>
              </a:rPr>
              <a:t>https://www.information-age.com/data-swamp-data-lake-123481597/</a:t>
            </a:r>
            <a:endParaRPr lang="es-AR" sz="2800" dirty="0">
              <a:latin typeface="Segoe UI Semilight" panose="020B0402040204020203" pitchFamily="34" charset="0"/>
              <a:cs typeface="Segoe UI Semilight" panose="020B0402040204020203" pitchFamily="34" charset="0"/>
            </a:endParaRPr>
          </a:p>
          <a:p>
            <a:pPr lvl="2">
              <a:lnSpc>
                <a:spcPct val="90000"/>
              </a:lnSpc>
            </a:pPr>
            <a:r>
              <a:rPr lang="es-AR" sz="2800" dirty="0">
                <a:latin typeface="Segoe UI Semilight" panose="020B0402040204020203" pitchFamily="34" charset="0"/>
                <a:cs typeface="Segoe UI Semilight" panose="020B0402040204020203" pitchFamily="34" charset="0"/>
                <a:hlinkClick r:id="rId5"/>
              </a:rPr>
              <a:t>https://www.aiddata.org/blog/avoiding-data-graveyards-how-can-we-overcome-barriers-to-data-use</a:t>
            </a:r>
            <a:endParaRPr lang="es-AR" sz="2800" dirty="0">
              <a:latin typeface="Segoe UI Semilight" panose="020B0402040204020203" pitchFamily="34" charset="0"/>
              <a:cs typeface="Segoe UI Semilight" panose="020B0402040204020203" pitchFamily="34" charset="0"/>
            </a:endParaRPr>
          </a:p>
          <a:p>
            <a:pPr>
              <a:lnSpc>
                <a:spcPct val="90000"/>
              </a:lnSpc>
            </a:pPr>
            <a:endParaRPr lang="es-AR" dirty="0"/>
          </a:p>
          <a:p>
            <a:pPr>
              <a:lnSpc>
                <a:spcPct val="90000"/>
              </a:lnSpc>
            </a:pPr>
            <a:endParaRPr lang="es-AR" dirty="0"/>
          </a:p>
        </p:txBody>
      </p:sp>
    </p:spTree>
    <p:extLst>
      <p:ext uri="{BB962C8B-B14F-4D97-AF65-F5344CB8AC3E}">
        <p14:creationId xmlns:p14="http://schemas.microsoft.com/office/powerpoint/2010/main" val="5482344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588263" y="457200"/>
            <a:ext cx="11018520" cy="553998"/>
          </a:xfrm>
          <a:prstGeom prst="rect">
            <a:avLst/>
          </a:prstGeom>
        </p:spPr>
        <p:txBody>
          <a:bodyPr wrap="square" anchor="t">
            <a:normAutofit/>
          </a:bodyPr>
          <a:lstStyle/>
          <a:p>
            <a:r>
              <a:rPr lang="es-AR" dirty="0"/>
              <a:t>Data Lake – </a:t>
            </a:r>
            <a:r>
              <a:rPr lang="es-AR" dirty="0" err="1"/>
              <a:t>Useful</a:t>
            </a:r>
            <a:r>
              <a:rPr lang="es-AR" dirty="0"/>
              <a:t> Links</a:t>
            </a:r>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type="body" sz="quarter" idx="10"/>
          </p:nvPr>
        </p:nvSpPr>
        <p:spPr>
          <a:xfrm>
            <a:off x="586390" y="1434369"/>
            <a:ext cx="11018520" cy="4548419"/>
          </a:xfrm>
          <a:prstGeom prst="rect">
            <a:avLst/>
          </a:prstGeom>
        </p:spPr>
        <p:txBody>
          <a:bodyPr wrap="square">
            <a:normAutofit fontScale="92500"/>
          </a:bodyPr>
          <a:lstStyle/>
          <a:p>
            <a:pPr>
              <a:lnSpc>
                <a:spcPct val="90000"/>
              </a:lnSpc>
            </a:pPr>
            <a:r>
              <a:rPr lang="es-AR" sz="2400">
                <a:hlinkClick r:id="rId3"/>
              </a:rPr>
              <a:t>https://docs.microsoft.com/en-gb/azure/storage/blobs/data-lake-storage-introduction</a:t>
            </a:r>
            <a:endParaRPr lang="es-AR" sz="2400"/>
          </a:p>
          <a:p>
            <a:pPr>
              <a:lnSpc>
                <a:spcPct val="90000"/>
              </a:lnSpc>
            </a:pPr>
            <a:r>
              <a:rPr lang="es-AR" sz="2400">
                <a:hlinkClick r:id="rId4"/>
              </a:rPr>
              <a:t>https://docs.microsoft.com/en-gb/azure/storage/blobs/data-lake-storage-namespace</a:t>
            </a:r>
            <a:endParaRPr lang="es-AR" sz="2400"/>
          </a:p>
          <a:p>
            <a:pPr>
              <a:lnSpc>
                <a:spcPct val="90000"/>
              </a:lnSpc>
            </a:pPr>
            <a:r>
              <a:rPr lang="es-AR" sz="2400">
                <a:hlinkClick r:id="rId5"/>
              </a:rPr>
              <a:t>https://docs.microsoft.com/en-us/azure/active-directory/hybrid/how-to-connect-sync-whatis</a:t>
            </a:r>
            <a:endParaRPr lang="es-AR" sz="2400"/>
          </a:p>
          <a:p>
            <a:pPr>
              <a:lnSpc>
                <a:spcPct val="90000"/>
              </a:lnSpc>
            </a:pPr>
            <a:r>
              <a:rPr lang="es-AR" sz="2400">
                <a:hlinkClick r:id="rId6"/>
              </a:rPr>
              <a:t>https://docs.microsoft.com/en-us/azure/data-lake-analytics/data-lake-analytics-overview</a:t>
            </a:r>
            <a:endParaRPr lang="es-AR" sz="2400"/>
          </a:p>
          <a:p>
            <a:pPr>
              <a:lnSpc>
                <a:spcPct val="90000"/>
              </a:lnSpc>
            </a:pPr>
            <a:r>
              <a:rPr lang="es-AR" sz="2400">
                <a:hlinkClick r:id="rId7"/>
              </a:rPr>
              <a:t>https://docs.microsoft.com/en-us/azure/data-lake-store/data-lake-store-diagnostic-logs</a:t>
            </a:r>
            <a:endParaRPr lang="es-AR" sz="2400"/>
          </a:p>
          <a:p>
            <a:pPr>
              <a:lnSpc>
                <a:spcPct val="90000"/>
              </a:lnSpc>
            </a:pPr>
            <a:r>
              <a:rPr lang="es-AR" sz="2400">
                <a:hlinkClick r:id="rId8"/>
              </a:rPr>
              <a:t>https://docs.microsoft.com/en-us/azure/sql-data-warehouse/sql-data-warehouse-load-from-azure-data-lake-store</a:t>
            </a:r>
            <a:endParaRPr lang="es-AR" sz="2400"/>
          </a:p>
          <a:p>
            <a:pPr>
              <a:lnSpc>
                <a:spcPct val="90000"/>
              </a:lnSpc>
            </a:pPr>
            <a:r>
              <a:rPr lang="es-AR" sz="2400">
                <a:hlinkClick r:id="rId9"/>
              </a:rPr>
              <a:t>https://docs.microsoft.com/en-us/azure/storage/blobs/data-lake-storage-access-control</a:t>
            </a:r>
            <a:endParaRPr lang="es-AR" sz="2400"/>
          </a:p>
          <a:p>
            <a:pPr>
              <a:lnSpc>
                <a:spcPct val="90000"/>
              </a:lnSpc>
            </a:pPr>
            <a:r>
              <a:rPr lang="es-AR" sz="2400">
                <a:hlinkClick r:id="rId10"/>
              </a:rPr>
              <a:t>https://docs.microsoft.com/en-us/azure/storage/blobs/data-lake-storage-performance-tuning-guidance</a:t>
            </a:r>
            <a:endParaRPr lang="es-AR" sz="2400"/>
          </a:p>
        </p:txBody>
      </p:sp>
    </p:spTree>
    <p:extLst>
      <p:ext uri="{BB962C8B-B14F-4D97-AF65-F5344CB8AC3E}">
        <p14:creationId xmlns:p14="http://schemas.microsoft.com/office/powerpoint/2010/main" val="27723697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588263" y="457200"/>
            <a:ext cx="11018520" cy="553998"/>
          </a:xfrm>
          <a:prstGeom prst="rect">
            <a:avLst/>
          </a:prstGeom>
        </p:spPr>
        <p:txBody>
          <a:bodyPr wrap="square" anchor="t">
            <a:normAutofit/>
          </a:bodyPr>
          <a:lstStyle/>
          <a:p>
            <a:r>
              <a:rPr lang="es-AR" dirty="0"/>
              <a:t>Data Lake – Extra </a:t>
            </a:r>
            <a:r>
              <a:rPr lang="es-AR" dirty="0" err="1"/>
              <a:t>Advice</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type="body" sz="quarter" idx="10"/>
          </p:nvPr>
        </p:nvSpPr>
        <p:spPr>
          <a:xfrm>
            <a:off x="586390" y="1434369"/>
            <a:ext cx="11018520" cy="4548419"/>
          </a:xfrm>
          <a:prstGeom prst="rect">
            <a:avLst/>
          </a:prstGeom>
        </p:spPr>
        <p:txBody>
          <a:bodyPr wrap="square">
            <a:normAutofit fontScale="92500" lnSpcReduction="10000"/>
          </a:bodyPr>
          <a:lstStyle/>
          <a:p>
            <a:r>
              <a:rPr lang="es-AR" sz="2400" dirty="0">
                <a:hlinkClick r:id="rId3"/>
              </a:rPr>
              <a:t>https://docs.microsoft.com/en-us/learn/modules/introduction-to-azure-data-lake-storage/</a:t>
            </a:r>
            <a:endParaRPr lang="es-AR" sz="2400" dirty="0"/>
          </a:p>
          <a:p>
            <a:r>
              <a:rPr lang="en-US" sz="2400" u="sng" dirty="0">
                <a:hlinkClick r:id="rId4"/>
              </a:rPr>
              <a:t>https://channel9.msdn.com/Shows/Azure-Friday/Azure-Data-Lake-Storage-Gen2-overview</a:t>
            </a:r>
            <a:endParaRPr lang="es-AR" sz="2400" dirty="0"/>
          </a:p>
          <a:p>
            <a:r>
              <a:rPr lang="en-US" sz="2400" u="sng" dirty="0">
                <a:hlinkClick r:id="rId5"/>
              </a:rPr>
              <a:t>https://docs.microsoft.com/en-us/azure/sql-data-warehouse/sql-data-warehouse-load-from-azure-data-lake-store</a:t>
            </a:r>
            <a:endParaRPr lang="en-US" sz="2400" u="sng" dirty="0">
              <a:hlinkClick r:id="rId6"/>
            </a:endParaRPr>
          </a:p>
          <a:p>
            <a:r>
              <a:rPr lang="en-US" sz="2400" u="sng" dirty="0">
                <a:hlinkClick r:id="rId6"/>
              </a:rPr>
              <a:t>https://docs.microsoft.com/en-us/azure/storage/blobs/data-lake-storage-performance-tuning-guidance</a:t>
            </a:r>
            <a:endParaRPr lang="es-AR" sz="2400" dirty="0"/>
          </a:p>
          <a:p>
            <a:r>
              <a:rPr lang="en-US" sz="2400" u="sng" dirty="0">
                <a:hlinkClick r:id="rId7"/>
              </a:rPr>
              <a:t>https://www.sqlchick.com/entries/2016/7/31/data-lake-use-cases-and-planning</a:t>
            </a:r>
            <a:endParaRPr lang="es-AR" sz="2400" dirty="0"/>
          </a:p>
          <a:p>
            <a:r>
              <a:rPr lang="en-US" sz="2400" u="sng" dirty="0">
                <a:hlinkClick r:id="rId8"/>
              </a:rPr>
              <a:t>https://www.jamesserra.com/archive/2014/12/the-modern-data-warehouse/</a:t>
            </a:r>
            <a:endParaRPr lang="es-AR" sz="2400" dirty="0"/>
          </a:p>
          <a:p>
            <a:r>
              <a:rPr lang="en-US" sz="2400" u="sng" dirty="0">
                <a:hlinkClick r:id="rId9"/>
              </a:rPr>
              <a:t>https://www.jamesserra.com/archive/2017/12/is-the-traditional-data-warehouse-dead/</a:t>
            </a:r>
            <a:endParaRPr lang="es-AR" sz="2400" dirty="0"/>
          </a:p>
          <a:p>
            <a:r>
              <a:rPr lang="en-US" sz="2400" u="sng" dirty="0">
                <a:hlinkClick r:id="rId10"/>
              </a:rPr>
              <a:t>https://www.kdnuggets.com/2015/09/data-lake-vs-data-warehouse-key-differences.html</a:t>
            </a:r>
            <a:r>
              <a:rPr lang="en-US" sz="2400" dirty="0"/>
              <a:t> </a:t>
            </a:r>
          </a:p>
          <a:p>
            <a:r>
              <a:rPr lang="es-AR" sz="2400" dirty="0">
                <a:hlinkClick r:id="rId11"/>
              </a:rPr>
              <a:t>https://towardsdatascience.com/a-brief-introduction-to-two-data-processing-architectures-lambda-and-kappa-for-big-data-4f35c28005bb</a:t>
            </a:r>
            <a:endParaRPr lang="es-AR" sz="2400" dirty="0"/>
          </a:p>
        </p:txBody>
      </p:sp>
    </p:spTree>
    <p:extLst>
      <p:ext uri="{BB962C8B-B14F-4D97-AF65-F5344CB8AC3E}">
        <p14:creationId xmlns:p14="http://schemas.microsoft.com/office/powerpoint/2010/main" val="9303079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13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588263" y="457200"/>
            <a:ext cx="11018520" cy="553998"/>
          </a:xfrm>
          <a:prstGeom prst="rect">
            <a:avLst/>
          </a:prstGeom>
        </p:spPr>
        <p:txBody>
          <a:bodyPr wrap="square" anchor="t">
            <a:normAutofit/>
          </a:bodyPr>
          <a:lstStyle/>
          <a:p>
            <a:r>
              <a:rPr lang="es-AR" dirty="0" err="1"/>
              <a:t>What</a:t>
            </a:r>
            <a:r>
              <a:rPr lang="es-AR" dirty="0"/>
              <a:t> </a:t>
            </a:r>
            <a:r>
              <a:rPr lang="es-AR" dirty="0" err="1"/>
              <a:t>is</a:t>
            </a:r>
            <a:r>
              <a:rPr lang="es-AR" dirty="0"/>
              <a:t> a Data Lake?</a:t>
            </a:r>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type="body" sz="quarter" idx="10"/>
          </p:nvPr>
        </p:nvSpPr>
        <p:spPr>
          <a:xfrm>
            <a:off x="586390" y="1434370"/>
            <a:ext cx="11018520" cy="2308324"/>
          </a:xfrm>
          <a:prstGeom prst="rect">
            <a:avLst/>
          </a:prstGeom>
        </p:spPr>
        <p:txBody>
          <a:bodyPr wrap="square">
            <a:noAutofit/>
          </a:bodyPr>
          <a:lstStyle/>
          <a:p>
            <a:pPr>
              <a:lnSpc>
                <a:spcPct val="90000"/>
              </a:lnSpc>
            </a:pPr>
            <a:r>
              <a:rPr lang="en-US" b="1" dirty="0"/>
              <a:t>“A storage repository that holds a vast amount of </a:t>
            </a:r>
            <a:r>
              <a:rPr lang="en-US" b="1" u="sng" dirty="0">
                <a:solidFill>
                  <a:srgbClr val="0078D4"/>
                </a:solidFill>
              </a:rPr>
              <a:t>raw data in its native format</a:t>
            </a:r>
            <a:r>
              <a:rPr lang="en-US" b="1" dirty="0"/>
              <a:t>, including structured, semi-structured, and unstructured data.” Tamara Dull</a:t>
            </a:r>
          </a:p>
          <a:p>
            <a:pPr lvl="1">
              <a:lnSpc>
                <a:spcPct val="90000"/>
              </a:lnSpc>
            </a:pPr>
            <a:r>
              <a:rPr lang="en-US" sz="2400" b="1" dirty="0">
                <a:latin typeface="Segoe UI Semilight" panose="020B0402040204020203" pitchFamily="34" charset="0"/>
                <a:cs typeface="Segoe UI Semilight" panose="020B0402040204020203" pitchFamily="34" charset="0"/>
              </a:rPr>
              <a:t>Data is stored usually as blobs or files</a:t>
            </a:r>
            <a:endParaRPr lang="es-AR" sz="2400" b="1" dirty="0">
              <a:latin typeface="Segoe UI Semilight" panose="020B0402040204020203" pitchFamily="34" charset="0"/>
              <a:cs typeface="Segoe UI Semilight" panose="020B0402040204020203" pitchFamily="34" charset="0"/>
            </a:endParaRPr>
          </a:p>
          <a:p>
            <a:pPr>
              <a:lnSpc>
                <a:spcPct val="90000"/>
              </a:lnSpc>
            </a:pPr>
            <a:r>
              <a:rPr lang="en-US" b="1" dirty="0"/>
              <a:t>“If you think of a </a:t>
            </a:r>
            <a:r>
              <a:rPr lang="en-US" b="1" u="sng" dirty="0"/>
              <a:t>Data Mart </a:t>
            </a:r>
            <a:r>
              <a:rPr lang="en-US" b="1" dirty="0"/>
              <a:t>as a store of </a:t>
            </a:r>
            <a:r>
              <a:rPr lang="en-US" b="1" u="sng" dirty="0"/>
              <a:t>bottled water </a:t>
            </a:r>
            <a:r>
              <a:rPr lang="en-US" b="1" dirty="0"/>
              <a:t>– cleansed and packaged and structured for easy consumption – the </a:t>
            </a:r>
            <a:r>
              <a:rPr lang="en-US" b="1" u="sng" dirty="0"/>
              <a:t>Data Lake </a:t>
            </a:r>
            <a:r>
              <a:rPr lang="en-US" b="1" dirty="0"/>
              <a:t>is a large body of water in a </a:t>
            </a:r>
            <a:r>
              <a:rPr lang="en-US" b="1" u="sng" dirty="0">
                <a:solidFill>
                  <a:srgbClr val="0078D4"/>
                </a:solidFill>
              </a:rPr>
              <a:t>more natural state</a:t>
            </a:r>
            <a:r>
              <a:rPr lang="en-US" b="1" dirty="0"/>
              <a:t>. </a:t>
            </a:r>
          </a:p>
          <a:p>
            <a:pPr>
              <a:lnSpc>
                <a:spcPct val="90000"/>
              </a:lnSpc>
            </a:pPr>
            <a:r>
              <a:rPr lang="en-US" b="1" dirty="0"/>
              <a:t>The contents of the Data Lake stream in from a source to fill the lake, and various users of the lake can come to examine, dive in, or take samples.” James Dixon</a:t>
            </a:r>
            <a:endParaRPr lang="es-AR" b="1" dirty="0"/>
          </a:p>
          <a:p>
            <a:pPr>
              <a:lnSpc>
                <a:spcPct val="90000"/>
              </a:lnSpc>
            </a:pPr>
            <a:endParaRPr lang="es-AR" dirty="0"/>
          </a:p>
        </p:txBody>
      </p:sp>
    </p:spTree>
    <p:extLst>
      <p:ext uri="{BB962C8B-B14F-4D97-AF65-F5344CB8AC3E}">
        <p14:creationId xmlns:p14="http://schemas.microsoft.com/office/powerpoint/2010/main" val="17704787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588263" y="457200"/>
            <a:ext cx="11018520" cy="553998"/>
          </a:xfrm>
          <a:prstGeom prst="rect">
            <a:avLst/>
          </a:prstGeom>
        </p:spPr>
        <p:txBody>
          <a:bodyPr wrap="square" anchor="t">
            <a:normAutofit/>
          </a:bodyPr>
          <a:lstStyle/>
          <a:p>
            <a:r>
              <a:rPr lang="es-AR" dirty="0"/>
              <a:t>Azure Data Lake Storage (Gen 2)</a:t>
            </a:r>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type="body" sz="quarter" idx="10"/>
          </p:nvPr>
        </p:nvSpPr>
        <p:spPr>
          <a:xfrm>
            <a:off x="586390" y="1434370"/>
            <a:ext cx="11018520" cy="2308324"/>
          </a:xfrm>
          <a:prstGeom prst="rect">
            <a:avLst/>
          </a:prstGeom>
        </p:spPr>
        <p:txBody>
          <a:bodyPr wrap="square">
            <a:noAutofit/>
          </a:bodyPr>
          <a:lstStyle/>
          <a:p>
            <a:pPr>
              <a:lnSpc>
                <a:spcPct val="90000"/>
              </a:lnSpc>
            </a:pPr>
            <a:r>
              <a:rPr lang="en-US" b="1" dirty="0"/>
              <a:t>Based on Blob Storage</a:t>
            </a:r>
          </a:p>
          <a:p>
            <a:pPr>
              <a:lnSpc>
                <a:spcPct val="90000"/>
              </a:lnSpc>
            </a:pPr>
            <a:r>
              <a:rPr lang="en-US" b="1" dirty="0"/>
              <a:t>Provides a repository where we can </a:t>
            </a:r>
            <a:r>
              <a:rPr lang="en-US" b="1" dirty="0">
                <a:solidFill>
                  <a:srgbClr val="0078D4"/>
                </a:solidFill>
              </a:rPr>
              <a:t>upload and store huge amounts </a:t>
            </a:r>
            <a:r>
              <a:rPr lang="en-US" b="1" dirty="0"/>
              <a:t>of unstructured data with an eye toward </a:t>
            </a:r>
            <a:r>
              <a:rPr lang="en-US" b="1" dirty="0">
                <a:solidFill>
                  <a:srgbClr val="0078D4"/>
                </a:solidFill>
              </a:rPr>
              <a:t>high-performance</a:t>
            </a:r>
            <a:r>
              <a:rPr lang="en-US" b="1" dirty="0"/>
              <a:t> Big Data Analytics</a:t>
            </a:r>
            <a:endParaRPr lang="es-AR" b="1" dirty="0"/>
          </a:p>
          <a:p>
            <a:pPr>
              <a:lnSpc>
                <a:spcPct val="90000"/>
              </a:lnSpc>
            </a:pPr>
            <a:r>
              <a:rPr lang="en-US" b="1" dirty="0"/>
              <a:t>ADLS is a comprehensive, highly scalable, and </a:t>
            </a:r>
            <a:r>
              <a:rPr lang="en-US" b="1" dirty="0">
                <a:solidFill>
                  <a:srgbClr val="0078D4"/>
                </a:solidFill>
              </a:rPr>
              <a:t>cost-effective</a:t>
            </a:r>
            <a:r>
              <a:rPr lang="en-US" b="1" dirty="0"/>
              <a:t> data lake solution for big data analytics built in Azure.</a:t>
            </a:r>
          </a:p>
          <a:p>
            <a:pPr>
              <a:lnSpc>
                <a:spcPct val="90000"/>
              </a:lnSpc>
            </a:pPr>
            <a:r>
              <a:rPr lang="en-US" b="1" dirty="0"/>
              <a:t>Combines the power of a high-performance file system, with a massive storage platform to help you quickly identify insights in your data.</a:t>
            </a:r>
            <a:endParaRPr lang="es-AR" b="1" dirty="0"/>
          </a:p>
        </p:txBody>
      </p:sp>
    </p:spTree>
    <p:extLst>
      <p:ext uri="{BB962C8B-B14F-4D97-AF65-F5344CB8AC3E}">
        <p14:creationId xmlns:p14="http://schemas.microsoft.com/office/powerpoint/2010/main" val="39141380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588263" y="457200"/>
            <a:ext cx="11018520" cy="553998"/>
          </a:xfrm>
          <a:prstGeom prst="rect">
            <a:avLst/>
          </a:prstGeom>
        </p:spPr>
        <p:txBody>
          <a:bodyPr wrap="square" anchor="t">
            <a:normAutofit/>
          </a:bodyPr>
          <a:lstStyle/>
          <a:p>
            <a:r>
              <a:rPr lang="es-AR" dirty="0"/>
              <a:t>Data Lake</a:t>
            </a:r>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type="body" sz="quarter" idx="10"/>
          </p:nvPr>
        </p:nvSpPr>
        <p:spPr>
          <a:xfrm>
            <a:off x="586390" y="1434370"/>
            <a:ext cx="11018520" cy="2308324"/>
          </a:xfrm>
          <a:prstGeom prst="rect">
            <a:avLst/>
          </a:prstGeom>
        </p:spPr>
        <p:txBody>
          <a:bodyPr wrap="square">
            <a:noAutofit/>
          </a:bodyPr>
          <a:lstStyle/>
          <a:p>
            <a:pPr>
              <a:lnSpc>
                <a:spcPct val="90000"/>
              </a:lnSpc>
            </a:pPr>
            <a:r>
              <a:rPr lang="en-US" b="1" dirty="0"/>
              <a:t>Great </a:t>
            </a:r>
            <a:r>
              <a:rPr lang="en-US" b="1" dirty="0">
                <a:solidFill>
                  <a:srgbClr val="0078D4"/>
                </a:solidFill>
              </a:rPr>
              <a:t>complement</a:t>
            </a:r>
            <a:r>
              <a:rPr lang="en-US" b="1" dirty="0"/>
              <a:t> for a data warehouse. You may choose to implement a data lake ALONGSIDE your warehouse</a:t>
            </a:r>
          </a:p>
          <a:p>
            <a:pPr>
              <a:lnSpc>
                <a:spcPct val="90000"/>
              </a:lnSpc>
            </a:pPr>
            <a:r>
              <a:rPr lang="en-US" b="1" dirty="0"/>
              <a:t>Lambda Architecture vs kappa Architecture (Course DP-201)</a:t>
            </a:r>
          </a:p>
          <a:p>
            <a:pPr lvl="1">
              <a:lnSpc>
                <a:spcPct val="90000"/>
              </a:lnSpc>
            </a:pPr>
            <a:r>
              <a:rPr lang="es-AR" sz="2800" b="1" dirty="0" err="1">
                <a:latin typeface="Segoe UI Semilight" panose="020B0402040204020203" pitchFamily="34" charset="0"/>
                <a:cs typeface="Segoe UI Semilight" panose="020B0402040204020203" pitchFamily="34" charset="0"/>
              </a:rPr>
              <a:t>Batch</a:t>
            </a:r>
            <a:r>
              <a:rPr lang="es-AR" sz="2800" b="1" dirty="0">
                <a:latin typeface="Segoe UI Semilight" panose="020B0402040204020203" pitchFamily="34" charset="0"/>
                <a:cs typeface="Segoe UI Semilight" panose="020B0402040204020203" pitchFamily="34" charset="0"/>
              </a:rPr>
              <a:t> </a:t>
            </a:r>
            <a:r>
              <a:rPr lang="es-AR" sz="2800" b="1" dirty="0" err="1">
                <a:latin typeface="Segoe UI Semilight" panose="020B0402040204020203" pitchFamily="34" charset="0"/>
                <a:cs typeface="Segoe UI Semilight" panose="020B0402040204020203" pitchFamily="34" charset="0"/>
              </a:rPr>
              <a:t>layer</a:t>
            </a:r>
            <a:endParaRPr lang="es-AR" sz="2800" b="1" dirty="0">
              <a:latin typeface="Segoe UI Semilight" panose="020B0402040204020203" pitchFamily="34" charset="0"/>
              <a:cs typeface="Segoe UI Semilight" panose="020B0402040204020203" pitchFamily="34" charset="0"/>
            </a:endParaRPr>
          </a:p>
          <a:p>
            <a:pPr lvl="1">
              <a:lnSpc>
                <a:spcPct val="90000"/>
              </a:lnSpc>
            </a:pPr>
            <a:r>
              <a:rPr lang="es-AR" sz="2800" b="1" dirty="0" err="1">
                <a:latin typeface="Segoe UI Semilight" panose="020B0402040204020203" pitchFamily="34" charset="0"/>
                <a:cs typeface="Segoe UI Semilight" panose="020B0402040204020203" pitchFamily="34" charset="0"/>
              </a:rPr>
              <a:t>Speed</a:t>
            </a:r>
            <a:r>
              <a:rPr lang="es-AR" sz="2800" b="1" dirty="0">
                <a:latin typeface="Segoe UI Semilight" panose="020B0402040204020203" pitchFamily="34" charset="0"/>
                <a:cs typeface="Segoe UI Semilight" panose="020B0402040204020203" pitchFamily="34" charset="0"/>
              </a:rPr>
              <a:t> </a:t>
            </a:r>
            <a:r>
              <a:rPr lang="es-AR" sz="2800" b="1" dirty="0" err="1">
                <a:latin typeface="Segoe UI Semilight" panose="020B0402040204020203" pitchFamily="34" charset="0"/>
                <a:cs typeface="Segoe UI Semilight" panose="020B0402040204020203" pitchFamily="34" charset="0"/>
              </a:rPr>
              <a:t>Layer</a:t>
            </a:r>
            <a:r>
              <a:rPr lang="es-AR" sz="2800" b="1" dirty="0">
                <a:latin typeface="Segoe UI Semilight" panose="020B0402040204020203" pitchFamily="34" charset="0"/>
                <a:cs typeface="Segoe UI Semilight" panose="020B0402040204020203" pitchFamily="34" charset="0"/>
              </a:rPr>
              <a:t> (</a:t>
            </a:r>
            <a:r>
              <a:rPr lang="es-AR" sz="2800" b="1" dirty="0" err="1">
                <a:latin typeface="Segoe UI Semilight" panose="020B0402040204020203" pitchFamily="34" charset="0"/>
                <a:cs typeface="Segoe UI Semilight" panose="020B0402040204020203" pitchFamily="34" charset="0"/>
              </a:rPr>
              <a:t>Stream</a:t>
            </a:r>
            <a:r>
              <a:rPr lang="es-AR" sz="2800" b="1" dirty="0">
                <a:latin typeface="Segoe UI Semilight" panose="020B0402040204020203" pitchFamily="34" charset="0"/>
                <a:cs typeface="Segoe UI Semilight" panose="020B0402040204020203" pitchFamily="34" charset="0"/>
              </a:rPr>
              <a:t>)</a:t>
            </a:r>
          </a:p>
          <a:p>
            <a:pPr lvl="1">
              <a:lnSpc>
                <a:spcPct val="90000"/>
              </a:lnSpc>
            </a:pPr>
            <a:r>
              <a:rPr lang="es-AR" sz="2800" b="1" dirty="0" err="1">
                <a:latin typeface="Segoe UI Semilight" panose="020B0402040204020203" pitchFamily="34" charset="0"/>
                <a:cs typeface="Segoe UI Semilight" panose="020B0402040204020203" pitchFamily="34" charset="0"/>
              </a:rPr>
              <a:t>Serving</a:t>
            </a:r>
            <a:r>
              <a:rPr lang="es-AR" sz="2800" b="1" dirty="0">
                <a:latin typeface="Segoe UI Semilight" panose="020B0402040204020203" pitchFamily="34" charset="0"/>
                <a:cs typeface="Segoe UI Semilight" panose="020B0402040204020203" pitchFamily="34" charset="0"/>
              </a:rPr>
              <a:t> </a:t>
            </a:r>
            <a:r>
              <a:rPr lang="es-AR" sz="2800" b="1" dirty="0" err="1">
                <a:latin typeface="Segoe UI Semilight" panose="020B0402040204020203" pitchFamily="34" charset="0"/>
                <a:cs typeface="Segoe UI Semilight" panose="020B0402040204020203" pitchFamily="34" charset="0"/>
              </a:rPr>
              <a:t>Layer</a:t>
            </a:r>
            <a:endParaRPr lang="es-AR" sz="2800" b="1" dirty="0">
              <a:latin typeface="Segoe UI Semilight" panose="020B0402040204020203" pitchFamily="34" charset="0"/>
              <a:cs typeface="Segoe UI Semilight" panose="020B0402040204020203" pitchFamily="34" charset="0"/>
            </a:endParaRPr>
          </a:p>
          <a:p>
            <a:pPr>
              <a:lnSpc>
                <a:spcPct val="90000"/>
              </a:lnSpc>
            </a:pPr>
            <a:endParaRPr lang="es-AR" dirty="0"/>
          </a:p>
          <a:p>
            <a:pPr>
              <a:lnSpc>
                <a:spcPct val="90000"/>
              </a:lnSpc>
            </a:pPr>
            <a:endParaRPr lang="es-AR" dirty="0"/>
          </a:p>
        </p:txBody>
      </p:sp>
    </p:spTree>
    <p:extLst>
      <p:ext uri="{BB962C8B-B14F-4D97-AF65-F5344CB8AC3E}">
        <p14:creationId xmlns:p14="http://schemas.microsoft.com/office/powerpoint/2010/main" val="328026981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588263" y="457200"/>
            <a:ext cx="11018520" cy="553998"/>
          </a:xfrm>
          <a:prstGeom prst="rect">
            <a:avLst/>
          </a:prstGeom>
        </p:spPr>
        <p:txBody>
          <a:bodyPr wrap="square" anchor="t">
            <a:normAutofit/>
          </a:bodyPr>
          <a:lstStyle/>
          <a:p>
            <a:r>
              <a:rPr lang="es-AR" dirty="0"/>
              <a:t>Data Lake</a:t>
            </a:r>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type="body" sz="quarter" idx="10"/>
          </p:nvPr>
        </p:nvSpPr>
        <p:spPr>
          <a:xfrm>
            <a:off x="586390" y="1434370"/>
            <a:ext cx="11018520" cy="2308324"/>
          </a:xfrm>
          <a:prstGeom prst="rect">
            <a:avLst/>
          </a:prstGeom>
        </p:spPr>
        <p:txBody>
          <a:bodyPr wrap="square">
            <a:noAutofit/>
          </a:bodyPr>
          <a:lstStyle/>
          <a:p>
            <a:pPr>
              <a:lnSpc>
                <a:spcPct val="90000"/>
              </a:lnSpc>
            </a:pPr>
            <a:r>
              <a:rPr lang="en-US" b="1" dirty="0"/>
              <a:t>Azure Blob Storage vs. Azure Data Lake Storage </a:t>
            </a:r>
          </a:p>
          <a:p>
            <a:pPr lvl="1">
              <a:lnSpc>
                <a:spcPct val="90000"/>
              </a:lnSpc>
            </a:pPr>
            <a:endParaRPr lang="en-US" sz="2800" b="1" dirty="0">
              <a:latin typeface="Segoe UI Semilight" panose="020B0402040204020203" pitchFamily="34" charset="0"/>
              <a:cs typeface="Segoe UI Semilight" panose="020B0402040204020203" pitchFamily="34" charset="0"/>
            </a:endParaRPr>
          </a:p>
          <a:p>
            <a:pPr marL="685800" lvl="1" indent="-457200">
              <a:lnSpc>
                <a:spcPct val="90000"/>
              </a:lnSpc>
              <a:buFont typeface="Arial" panose="020B0604020202020204" pitchFamily="34" charset="0"/>
              <a:buChar char="•"/>
            </a:pPr>
            <a:r>
              <a:rPr lang="en-US" sz="2800" b="1" dirty="0">
                <a:latin typeface="Segoe UI Semilight" panose="020B0402040204020203" pitchFamily="34" charset="0"/>
                <a:cs typeface="Segoe UI Semilight" panose="020B0402040204020203" pitchFamily="34" charset="0"/>
              </a:rPr>
              <a:t>If your use case is to store data </a:t>
            </a:r>
            <a:r>
              <a:rPr lang="en-US" sz="2800" b="1" i="1" dirty="0">
                <a:solidFill>
                  <a:srgbClr val="0078D4"/>
                </a:solidFill>
                <a:latin typeface="Segoe UI Semilight" panose="020B0402040204020203" pitchFamily="34" charset="0"/>
                <a:cs typeface="Segoe UI Semilight" panose="020B0402040204020203" pitchFamily="34" charset="0"/>
              </a:rPr>
              <a:t>without performing analysis on the data</a:t>
            </a:r>
            <a:r>
              <a:rPr lang="en-US" sz="2800" b="1" dirty="0">
                <a:latin typeface="Segoe UI Semilight" panose="020B0402040204020203" pitchFamily="34" charset="0"/>
                <a:cs typeface="Segoe UI Semilight" panose="020B0402040204020203" pitchFamily="34" charset="0"/>
              </a:rPr>
              <a:t>, then use Azure Blob Storage.</a:t>
            </a:r>
          </a:p>
          <a:p>
            <a:pPr marL="914400" lvl="2" indent="-457200">
              <a:lnSpc>
                <a:spcPct val="90000"/>
              </a:lnSpc>
              <a:buFont typeface="Arial" panose="020B0604020202020204" pitchFamily="34" charset="0"/>
              <a:buChar char="•"/>
            </a:pPr>
            <a:r>
              <a:rPr lang="en-US" sz="2800" b="1" dirty="0">
                <a:latin typeface="Segoe UI Semilight" panose="020B0402040204020203" pitchFamily="34" charset="0"/>
                <a:cs typeface="Segoe UI Semilight" panose="020B0402040204020203" pitchFamily="34" charset="0"/>
              </a:rPr>
              <a:t>A great use case for blob storage is archiving rarely used data or storing website assets such as images and media. </a:t>
            </a:r>
          </a:p>
          <a:p>
            <a:pPr marL="685800" lvl="1" indent="-457200">
              <a:lnSpc>
                <a:spcPct val="90000"/>
              </a:lnSpc>
              <a:buFont typeface="Arial" panose="020B0604020202020204" pitchFamily="34" charset="0"/>
              <a:buChar char="•"/>
            </a:pPr>
            <a:endParaRPr lang="en-US" sz="2800" b="1" dirty="0">
              <a:latin typeface="Segoe UI Semilight" panose="020B0402040204020203" pitchFamily="34" charset="0"/>
              <a:cs typeface="Segoe UI Semilight" panose="020B0402040204020203" pitchFamily="34" charset="0"/>
            </a:endParaRPr>
          </a:p>
          <a:p>
            <a:pPr marL="685800" lvl="1" indent="-457200">
              <a:lnSpc>
                <a:spcPct val="90000"/>
              </a:lnSpc>
              <a:buFont typeface="Arial" panose="020B0604020202020204" pitchFamily="34" charset="0"/>
              <a:buChar char="•"/>
            </a:pPr>
            <a:r>
              <a:rPr lang="en-US" sz="2800" b="1" dirty="0">
                <a:latin typeface="Segoe UI Semilight" panose="020B0402040204020203" pitchFamily="34" charset="0"/>
                <a:cs typeface="Segoe UI Semilight" panose="020B0402040204020203" pitchFamily="34" charset="0"/>
              </a:rPr>
              <a:t>If you are </a:t>
            </a:r>
            <a:r>
              <a:rPr lang="en-US" sz="2800" b="1" dirty="0">
                <a:solidFill>
                  <a:srgbClr val="0078D4"/>
                </a:solidFill>
                <a:latin typeface="Segoe UI Semilight" panose="020B0402040204020203" pitchFamily="34" charset="0"/>
                <a:cs typeface="Segoe UI Semilight" panose="020B0402040204020203" pitchFamily="34" charset="0"/>
              </a:rPr>
              <a:t>performing analytics </a:t>
            </a:r>
            <a:r>
              <a:rPr lang="en-US" sz="2800" b="1" dirty="0">
                <a:latin typeface="Segoe UI Semilight" panose="020B0402040204020203" pitchFamily="34" charset="0"/>
                <a:cs typeface="Segoe UI Semilight" panose="020B0402040204020203" pitchFamily="34" charset="0"/>
              </a:rPr>
              <a:t>on the data, then you should use Azure Data Lake Storage Gen2</a:t>
            </a:r>
            <a:endParaRPr lang="es-AR" sz="2800" b="1"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5953540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ABC922A6-5881-428F-A259-E9928C3ADAB0}"/>
              </a:ext>
            </a:extLst>
          </p:cNvPr>
          <p:cNvGrpSpPr/>
          <p:nvPr/>
        </p:nvGrpSpPr>
        <p:grpSpPr>
          <a:xfrm>
            <a:off x="6915274" y="3090774"/>
            <a:ext cx="3409260" cy="2800085"/>
            <a:chOff x="6915274" y="3090774"/>
            <a:chExt cx="3409260" cy="2800085"/>
          </a:xfrm>
        </p:grpSpPr>
        <p:sp>
          <p:nvSpPr>
            <p:cNvPr id="34" name="Rectangle 33"/>
            <p:cNvSpPr/>
            <p:nvPr/>
          </p:nvSpPr>
          <p:spPr bwMode="auto">
            <a:xfrm>
              <a:off x="6915274" y="3090774"/>
              <a:ext cx="3409260" cy="2800085"/>
            </a:xfrm>
            <a:prstGeom prst="rect">
              <a:avLst/>
            </a:prstGeom>
            <a:solidFill>
              <a:schemeClr val="bg1">
                <a:lumMod val="95000"/>
              </a:schemeClr>
            </a:solidFill>
            <a:ln>
              <a:noFill/>
            </a:ln>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7B820A9B-25AF-49DE-A46A-71E2F4F6681E}"/>
                </a:ext>
              </a:extLst>
            </p:cNvPr>
            <p:cNvPicPr>
              <a:picLocks noChangeAspect="1"/>
            </p:cNvPicPr>
            <p:nvPr/>
          </p:nvPicPr>
          <p:blipFill>
            <a:blip r:embed="rId3"/>
            <a:stretch>
              <a:fillRect/>
            </a:stretch>
          </p:blipFill>
          <p:spPr>
            <a:xfrm>
              <a:off x="7918282" y="3575742"/>
              <a:ext cx="1319876" cy="915074"/>
            </a:xfrm>
            <a:prstGeom prst="rect">
              <a:avLst/>
            </a:prstGeom>
          </p:spPr>
        </p:pic>
        <p:pic>
          <p:nvPicPr>
            <p:cNvPr id="12" name="Picture 11">
              <a:extLst>
                <a:ext uri="{FF2B5EF4-FFF2-40B4-BE49-F238E27FC236}">
                  <a16:creationId xmlns:a16="http://schemas.microsoft.com/office/drawing/2014/main" id="{D8397D28-A9C0-4F20-934B-446A1171F8F3}"/>
                </a:ext>
              </a:extLst>
            </p:cNvPr>
            <p:cNvPicPr>
              <a:picLocks noChangeAspect="1"/>
            </p:cNvPicPr>
            <p:nvPr/>
          </p:nvPicPr>
          <p:blipFill>
            <a:blip r:embed="rId3"/>
            <a:stretch>
              <a:fillRect/>
            </a:stretch>
          </p:blipFill>
          <p:spPr>
            <a:xfrm>
              <a:off x="7382456" y="4322211"/>
              <a:ext cx="1319876" cy="915074"/>
            </a:xfrm>
            <a:prstGeom prst="rect">
              <a:avLst/>
            </a:prstGeom>
          </p:spPr>
        </p:pic>
        <p:pic>
          <p:nvPicPr>
            <p:cNvPr id="2" name="Picture 1">
              <a:extLst>
                <a:ext uri="{FF2B5EF4-FFF2-40B4-BE49-F238E27FC236}">
                  <a16:creationId xmlns:a16="http://schemas.microsoft.com/office/drawing/2014/main" id="{A6DC0156-AA7B-4B21-B6E8-9B99A8242AEB}"/>
                </a:ext>
              </a:extLst>
            </p:cNvPr>
            <p:cNvPicPr>
              <a:picLocks noChangeAspect="1"/>
            </p:cNvPicPr>
            <p:nvPr/>
          </p:nvPicPr>
          <p:blipFill>
            <a:blip r:embed="rId4"/>
            <a:stretch>
              <a:fillRect/>
            </a:stretch>
          </p:blipFill>
          <p:spPr>
            <a:xfrm>
              <a:off x="8347295" y="4069630"/>
              <a:ext cx="613279" cy="516601"/>
            </a:xfrm>
            <a:prstGeom prst="rect">
              <a:avLst/>
            </a:prstGeom>
          </p:spPr>
        </p:pic>
        <p:pic>
          <p:nvPicPr>
            <p:cNvPr id="21" name="Picture 20">
              <a:extLst>
                <a:ext uri="{FF2B5EF4-FFF2-40B4-BE49-F238E27FC236}">
                  <a16:creationId xmlns:a16="http://schemas.microsoft.com/office/drawing/2014/main" id="{04344E28-34B7-4DFD-A74B-2A6858375318}"/>
                </a:ext>
              </a:extLst>
            </p:cNvPr>
            <p:cNvPicPr>
              <a:picLocks noChangeAspect="1"/>
            </p:cNvPicPr>
            <p:nvPr/>
          </p:nvPicPr>
          <p:blipFill>
            <a:blip r:embed="rId4"/>
            <a:stretch>
              <a:fillRect/>
            </a:stretch>
          </p:blipFill>
          <p:spPr>
            <a:xfrm>
              <a:off x="7735754" y="4780045"/>
              <a:ext cx="613279" cy="516601"/>
            </a:xfrm>
            <a:prstGeom prst="rect">
              <a:avLst/>
            </a:prstGeom>
          </p:spPr>
        </p:pic>
      </p:grpSp>
      <p:sp>
        <p:nvSpPr>
          <p:cNvPr id="28" name="Rectangle 27"/>
          <p:cNvSpPr/>
          <p:nvPr/>
        </p:nvSpPr>
        <p:spPr bwMode="auto">
          <a:xfrm>
            <a:off x="6915274" y="1684520"/>
            <a:ext cx="3409259" cy="1310838"/>
          </a:xfrm>
          <a:prstGeom prst="rect">
            <a:avLst/>
          </a:prstGeom>
          <a:solidFill>
            <a:schemeClr val="accent3"/>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 Lake (Gen II)</a:t>
            </a:r>
          </a:p>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sz="2000" dirty="0">
                <a:solidFill>
                  <a:prstClr val="white"/>
                </a:solidFill>
                <a:latin typeface="Segoe UI Semibold" panose="020B0702040204020203" pitchFamily="34" charset="0"/>
                <a:cs typeface="Segoe UI Semibold" panose="020B0702040204020203" pitchFamily="34" charset="0"/>
              </a:rPr>
              <a:t>Hierarchical Namespace</a:t>
            </a:r>
            <a:endPar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15" name="Group 14" descr="The black dot represent to root or parent folder in the hierarchy, and blue dots represent different type of data. It is a conceptual image and not meant to be specific The key point to take away is that there is only one level in a flat namespace, a multiple hierarchy in a hierarchical namespace&#10;">
            <a:extLst>
              <a:ext uri="{FF2B5EF4-FFF2-40B4-BE49-F238E27FC236}">
                <a16:creationId xmlns:a16="http://schemas.microsoft.com/office/drawing/2014/main" id="{996F61B6-BFF6-456F-AFD9-08181B67CAAE}"/>
              </a:ext>
            </a:extLst>
          </p:cNvPr>
          <p:cNvGrpSpPr/>
          <p:nvPr/>
        </p:nvGrpSpPr>
        <p:grpSpPr>
          <a:xfrm>
            <a:off x="1775579" y="3090774"/>
            <a:ext cx="3373017" cy="2800085"/>
            <a:chOff x="1775579" y="3090774"/>
            <a:chExt cx="3373017" cy="2800085"/>
          </a:xfrm>
        </p:grpSpPr>
        <p:sp>
          <p:nvSpPr>
            <p:cNvPr id="32" name="Rectangle 31"/>
            <p:cNvSpPr/>
            <p:nvPr/>
          </p:nvSpPr>
          <p:spPr bwMode="auto">
            <a:xfrm>
              <a:off x="1775579" y="3090774"/>
              <a:ext cx="3373017" cy="2800085"/>
            </a:xfrm>
            <a:prstGeom prst="rect">
              <a:avLst/>
            </a:prstGeom>
            <a:solidFill>
              <a:schemeClr val="bg1">
                <a:lumMod val="95000"/>
              </a:schemeClr>
            </a:solidFill>
            <a:ln>
              <a:noFill/>
            </a:ln>
          </p:spPr>
          <p:txBody>
            <a:bodyPr vert="horz"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3" name="Group 4">
              <a:extLst>
                <a:ext uri="{FF2B5EF4-FFF2-40B4-BE49-F238E27FC236}">
                  <a16:creationId xmlns:a16="http://schemas.microsoft.com/office/drawing/2014/main" id="{1A541FA8-5EE7-42A5-940F-FE523AA9CB7C}"/>
                </a:ext>
              </a:extLst>
            </p:cNvPr>
            <p:cNvGrpSpPr>
              <a:grpSpLocks noChangeAspect="1"/>
            </p:cNvGrpSpPr>
            <p:nvPr/>
          </p:nvGrpSpPr>
          <p:grpSpPr bwMode="auto">
            <a:xfrm>
              <a:off x="2728913" y="3962400"/>
              <a:ext cx="1319212" cy="457200"/>
              <a:chOff x="1719" y="2496"/>
              <a:chExt cx="831" cy="288"/>
            </a:xfrm>
          </p:grpSpPr>
          <p:sp>
            <p:nvSpPr>
              <p:cNvPr id="4" name="AutoShape 3">
                <a:extLst>
                  <a:ext uri="{FF2B5EF4-FFF2-40B4-BE49-F238E27FC236}">
                    <a16:creationId xmlns:a16="http://schemas.microsoft.com/office/drawing/2014/main" id="{135A9069-523F-4E4A-8DBA-10E6792F937E}"/>
                  </a:ext>
                </a:extLst>
              </p:cNvPr>
              <p:cNvSpPr>
                <a:spLocks noChangeAspect="1" noChangeArrowheads="1" noTextEdit="1"/>
              </p:cNvSpPr>
              <p:nvPr/>
            </p:nvSpPr>
            <p:spPr bwMode="auto">
              <a:xfrm>
                <a:off x="1719" y="2496"/>
                <a:ext cx="83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 name="Freeform 5">
                <a:extLst>
                  <a:ext uri="{FF2B5EF4-FFF2-40B4-BE49-F238E27FC236}">
                    <a16:creationId xmlns:a16="http://schemas.microsoft.com/office/drawing/2014/main" id="{5AE055B1-9D65-41B4-AA25-2A7B93AFCAFF}"/>
                  </a:ext>
                </a:extLst>
              </p:cNvPr>
              <p:cNvSpPr>
                <a:spLocks/>
              </p:cNvSpPr>
              <p:nvPr/>
            </p:nvSpPr>
            <p:spPr bwMode="auto">
              <a:xfrm>
                <a:off x="1797" y="2496"/>
                <a:ext cx="675" cy="234"/>
              </a:xfrm>
              <a:custGeom>
                <a:avLst/>
                <a:gdLst>
                  <a:gd name="T0" fmla="*/ 0 w 675"/>
                  <a:gd name="T1" fmla="*/ 234 h 234"/>
                  <a:gd name="T2" fmla="*/ 0 w 675"/>
                  <a:gd name="T3" fmla="*/ 0 h 234"/>
                  <a:gd name="T4" fmla="*/ 675 w 675"/>
                  <a:gd name="T5" fmla="*/ 0 h 234"/>
                  <a:gd name="T6" fmla="*/ 675 w 675"/>
                  <a:gd name="T7" fmla="*/ 234 h 234"/>
                </a:gdLst>
                <a:ahLst/>
                <a:cxnLst>
                  <a:cxn ang="0">
                    <a:pos x="T0" y="T1"/>
                  </a:cxn>
                  <a:cxn ang="0">
                    <a:pos x="T2" y="T3"/>
                  </a:cxn>
                  <a:cxn ang="0">
                    <a:pos x="T4" y="T5"/>
                  </a:cxn>
                  <a:cxn ang="0">
                    <a:pos x="T6" y="T7"/>
                  </a:cxn>
                </a:cxnLst>
                <a:rect l="0" t="0" r="r" b="b"/>
                <a:pathLst>
                  <a:path w="675" h="234">
                    <a:moveTo>
                      <a:pt x="0" y="234"/>
                    </a:moveTo>
                    <a:lnTo>
                      <a:pt x="0" y="0"/>
                    </a:lnTo>
                    <a:lnTo>
                      <a:pt x="675" y="0"/>
                    </a:lnTo>
                    <a:lnTo>
                      <a:pt x="675" y="234"/>
                    </a:lnTo>
                  </a:path>
                </a:pathLst>
              </a:custGeom>
              <a:noFill/>
              <a:ln w="206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6" name="Line 6">
                <a:extLst>
                  <a:ext uri="{FF2B5EF4-FFF2-40B4-BE49-F238E27FC236}">
                    <a16:creationId xmlns:a16="http://schemas.microsoft.com/office/drawing/2014/main" id="{778872E3-D532-4B98-B834-FC5289459723}"/>
                  </a:ext>
                </a:extLst>
              </p:cNvPr>
              <p:cNvSpPr>
                <a:spLocks noChangeShapeType="1"/>
              </p:cNvSpPr>
              <p:nvPr/>
            </p:nvSpPr>
            <p:spPr bwMode="auto">
              <a:xfrm>
                <a:off x="2134" y="2284"/>
                <a:ext cx="0" cy="452"/>
              </a:xfrm>
              <a:prstGeom prst="line">
                <a:avLst/>
              </a:prstGeom>
              <a:noFill/>
              <a:ln w="206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7" name="Oval 7">
                <a:extLst>
                  <a:ext uri="{FF2B5EF4-FFF2-40B4-BE49-F238E27FC236}">
                    <a16:creationId xmlns:a16="http://schemas.microsoft.com/office/drawing/2014/main" id="{4B60FB38-535C-4094-A060-4F1552152388}"/>
                  </a:ext>
                </a:extLst>
              </p:cNvPr>
              <p:cNvSpPr>
                <a:spLocks noChangeArrowheads="1"/>
              </p:cNvSpPr>
              <p:nvPr/>
            </p:nvSpPr>
            <p:spPr bwMode="auto">
              <a:xfrm>
                <a:off x="2056" y="2676"/>
                <a:ext cx="156" cy="10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8" name="Oval 8">
                <a:extLst>
                  <a:ext uri="{FF2B5EF4-FFF2-40B4-BE49-F238E27FC236}">
                    <a16:creationId xmlns:a16="http://schemas.microsoft.com/office/drawing/2014/main" id="{B2378AF9-7C24-46DD-A0B5-1AEBC556783D}"/>
                  </a:ext>
                </a:extLst>
              </p:cNvPr>
              <p:cNvSpPr>
                <a:spLocks noChangeArrowheads="1"/>
              </p:cNvSpPr>
              <p:nvPr/>
            </p:nvSpPr>
            <p:spPr bwMode="auto">
              <a:xfrm>
                <a:off x="2056" y="2208"/>
                <a:ext cx="156" cy="10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Oval 9">
                <a:extLst>
                  <a:ext uri="{FF2B5EF4-FFF2-40B4-BE49-F238E27FC236}">
                    <a16:creationId xmlns:a16="http://schemas.microsoft.com/office/drawing/2014/main" id="{E2D216F3-C531-4C4B-9511-8299A2B903B2}"/>
                  </a:ext>
                </a:extLst>
              </p:cNvPr>
              <p:cNvSpPr>
                <a:spLocks noChangeArrowheads="1"/>
              </p:cNvSpPr>
              <p:nvPr/>
            </p:nvSpPr>
            <p:spPr bwMode="auto">
              <a:xfrm>
                <a:off x="2394" y="2676"/>
                <a:ext cx="156" cy="10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Oval 10">
                <a:extLst>
                  <a:ext uri="{FF2B5EF4-FFF2-40B4-BE49-F238E27FC236}">
                    <a16:creationId xmlns:a16="http://schemas.microsoft.com/office/drawing/2014/main" id="{9D15F05E-3C9A-407B-8400-1D550C58E8AD}"/>
                  </a:ext>
                </a:extLst>
              </p:cNvPr>
              <p:cNvSpPr>
                <a:spLocks noChangeArrowheads="1"/>
              </p:cNvSpPr>
              <p:nvPr/>
            </p:nvSpPr>
            <p:spPr bwMode="auto">
              <a:xfrm>
                <a:off x="1719" y="2676"/>
                <a:ext cx="156" cy="10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pic>
          <p:nvPicPr>
            <p:cNvPr id="20" name="Picture 19">
              <a:extLst>
                <a:ext uri="{FF2B5EF4-FFF2-40B4-BE49-F238E27FC236}">
                  <a16:creationId xmlns:a16="http://schemas.microsoft.com/office/drawing/2014/main" id="{37F9B221-AAB8-4F7A-9571-0AB901EFB835}"/>
                </a:ext>
              </a:extLst>
            </p:cNvPr>
            <p:cNvPicPr>
              <a:picLocks noChangeAspect="1"/>
            </p:cNvPicPr>
            <p:nvPr/>
          </p:nvPicPr>
          <p:blipFill>
            <a:blip r:embed="rId4"/>
            <a:stretch>
              <a:fillRect/>
            </a:stretch>
          </p:blipFill>
          <p:spPr>
            <a:xfrm>
              <a:off x="3153562" y="3985172"/>
              <a:ext cx="613279" cy="516601"/>
            </a:xfrm>
            <a:prstGeom prst="rect">
              <a:avLst/>
            </a:prstGeom>
          </p:spPr>
        </p:pic>
        <p:pic>
          <p:nvPicPr>
            <p:cNvPr id="22" name="Picture 21">
              <a:extLst>
                <a:ext uri="{FF2B5EF4-FFF2-40B4-BE49-F238E27FC236}">
                  <a16:creationId xmlns:a16="http://schemas.microsoft.com/office/drawing/2014/main" id="{4E0A8A53-19B0-45E3-AD25-C6865880D29A}"/>
                </a:ext>
              </a:extLst>
            </p:cNvPr>
            <p:cNvPicPr>
              <a:picLocks noChangeAspect="1"/>
            </p:cNvPicPr>
            <p:nvPr/>
          </p:nvPicPr>
          <p:blipFill>
            <a:blip r:embed="rId4"/>
            <a:stretch>
              <a:fillRect/>
            </a:stretch>
          </p:blipFill>
          <p:spPr>
            <a:xfrm>
              <a:off x="3081085" y="3425541"/>
              <a:ext cx="613279" cy="516601"/>
            </a:xfrm>
            <a:prstGeom prst="rect">
              <a:avLst/>
            </a:prstGeom>
          </p:spPr>
        </p:pic>
      </p:grpSp>
      <p:sp>
        <p:nvSpPr>
          <p:cNvPr id="26" name="Rectangle 25"/>
          <p:cNvSpPr/>
          <p:nvPr/>
        </p:nvSpPr>
        <p:spPr bwMode="auto">
          <a:xfrm>
            <a:off x="1775579" y="1684520"/>
            <a:ext cx="3373017" cy="1310838"/>
          </a:xfrm>
          <a:prstGeom prst="rect">
            <a:avLst/>
          </a:prstGeom>
          <a:solidFill>
            <a:schemeClr val="tx2"/>
          </a:solidFill>
        </p:spPr>
        <p:txBody>
          <a:bodyPr vert="horz" wrap="square" lIns="91440" tIns="45720" rIns="91440" bIns="45720" rtlCol="0" anchor="ctr">
            <a:no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Blob</a:t>
            </a:r>
          </a:p>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sz="2000" dirty="0">
                <a:solidFill>
                  <a:prstClr val="white"/>
                </a:solidFill>
                <a:latin typeface="Segoe UI Semibold" panose="020B0702040204020203" pitchFamily="34" charset="0"/>
                <a:cs typeface="Segoe UI Semibold" panose="020B0702040204020203" pitchFamily="34" charset="0"/>
              </a:rPr>
              <a:t>Flat Namespace</a:t>
            </a:r>
            <a:endParaRPr kumimoji="0" lang="en-US" sz="2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9" name="Title 1"/>
          <p:cNvSpPr>
            <a:spLocks noGrp="1"/>
          </p:cNvSpPr>
          <p:nvPr>
            <p:ph type="title"/>
          </p:nvPr>
        </p:nvSpPr>
        <p:spPr/>
        <p:txBody>
          <a:bodyPr/>
          <a:lstStyle/>
          <a:p>
            <a:r>
              <a:rPr lang="en-GB" sz="4000" dirty="0"/>
              <a:t>Compare Azure Blob Storage and Data Lake Store Gen 2 </a:t>
            </a:r>
          </a:p>
        </p:txBody>
      </p:sp>
    </p:spTree>
    <p:extLst>
      <p:ext uri="{BB962C8B-B14F-4D97-AF65-F5344CB8AC3E}">
        <p14:creationId xmlns:p14="http://schemas.microsoft.com/office/powerpoint/2010/main" val="26791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588263" y="457200"/>
            <a:ext cx="11018520" cy="553998"/>
          </a:xfrm>
          <a:prstGeom prst="rect">
            <a:avLst/>
          </a:prstGeom>
        </p:spPr>
        <p:txBody>
          <a:bodyPr wrap="square" anchor="t">
            <a:normAutofit/>
          </a:bodyPr>
          <a:lstStyle/>
          <a:p>
            <a:r>
              <a:rPr lang="es-AR" dirty="0" err="1"/>
              <a:t>Hierarchical</a:t>
            </a:r>
            <a:r>
              <a:rPr lang="es-AR" dirty="0"/>
              <a:t> </a:t>
            </a:r>
            <a:r>
              <a:rPr lang="es-AR" dirty="0" err="1"/>
              <a:t>namespace</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type="body" sz="quarter" idx="10"/>
          </p:nvPr>
        </p:nvSpPr>
        <p:spPr>
          <a:xfrm>
            <a:off x="586390" y="1434369"/>
            <a:ext cx="11018520" cy="4456979"/>
          </a:xfrm>
          <a:prstGeom prst="rect">
            <a:avLst/>
          </a:prstGeom>
        </p:spPr>
        <p:txBody>
          <a:bodyPr wrap="square">
            <a:normAutofit/>
          </a:bodyPr>
          <a:lstStyle/>
          <a:p>
            <a:pPr marL="457200" indent="-457200">
              <a:lnSpc>
                <a:spcPct val="90000"/>
              </a:lnSpc>
              <a:buFont typeface="Arial" panose="020B0604020202020204" pitchFamily="34" charset="0"/>
              <a:buChar char="•"/>
            </a:pPr>
            <a:r>
              <a:rPr lang="en-US" b="1" dirty="0"/>
              <a:t>Allows the collection of objects/files within an account to be organized into a </a:t>
            </a:r>
            <a:r>
              <a:rPr lang="en-US" b="1" dirty="0">
                <a:solidFill>
                  <a:srgbClr val="0078D4"/>
                </a:solidFill>
              </a:rPr>
              <a:t>hierarchy of directories and nested subdirectories </a:t>
            </a:r>
            <a:r>
              <a:rPr lang="en-US" b="1" dirty="0"/>
              <a:t>in the same way that the file system on your computer is organized. </a:t>
            </a:r>
          </a:p>
          <a:p>
            <a:pPr marL="457200" indent="-457200">
              <a:lnSpc>
                <a:spcPct val="90000"/>
              </a:lnSpc>
              <a:buFont typeface="Arial" panose="020B0604020202020204" pitchFamily="34" charset="0"/>
              <a:buChar char="•"/>
            </a:pPr>
            <a:endParaRPr lang="en-US" b="1" dirty="0"/>
          </a:p>
          <a:p>
            <a:pPr marL="457200" indent="-457200">
              <a:lnSpc>
                <a:spcPct val="90000"/>
              </a:lnSpc>
              <a:buFont typeface="Arial" panose="020B0604020202020204" pitchFamily="34" charset="0"/>
              <a:buChar char="•"/>
            </a:pPr>
            <a:r>
              <a:rPr lang="en-US" b="1" dirty="0"/>
              <a:t>With the hierarchical namespace enabled, a storage account becomes </a:t>
            </a:r>
            <a:r>
              <a:rPr lang="en-US" b="1" dirty="0">
                <a:solidFill>
                  <a:srgbClr val="0078D4"/>
                </a:solidFill>
              </a:rPr>
              <a:t>capable of providing the scalability and cost-effectiveness of object storage</a:t>
            </a:r>
            <a:r>
              <a:rPr lang="en-US" b="1" dirty="0"/>
              <a:t>, with file system semantics that are familiar to analytics engines and frameworks.</a:t>
            </a:r>
          </a:p>
          <a:p>
            <a:pPr>
              <a:lnSpc>
                <a:spcPct val="90000"/>
              </a:lnSpc>
            </a:pPr>
            <a:endParaRPr lang="es-AR" sz="1100" dirty="0"/>
          </a:p>
        </p:txBody>
      </p:sp>
    </p:spTree>
    <p:extLst>
      <p:ext uri="{BB962C8B-B14F-4D97-AF65-F5344CB8AC3E}">
        <p14:creationId xmlns:p14="http://schemas.microsoft.com/office/powerpoint/2010/main" val="37920543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When to enable the hierarchical namespace</a:t>
            </a:r>
            <a:endParaRPr lang="es-AR" dirty="0"/>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type="body" sz="quarter" idx="10"/>
          </p:nvPr>
        </p:nvSpPr>
        <p:spPr>
          <a:xfrm>
            <a:off x="586390" y="1434369"/>
            <a:ext cx="11018520" cy="4966431"/>
          </a:xfrm>
          <a:prstGeom prst="rect">
            <a:avLst/>
          </a:prstGeom>
        </p:spPr>
        <p:txBody>
          <a:bodyPr wrap="square">
            <a:normAutofit fontScale="92500" lnSpcReduction="10000"/>
          </a:bodyPr>
          <a:lstStyle/>
          <a:p>
            <a:pPr marL="457200" indent="-457200">
              <a:lnSpc>
                <a:spcPct val="90000"/>
              </a:lnSpc>
              <a:buFont typeface="Arial" panose="020B0604020202020204" pitchFamily="34" charset="0"/>
              <a:buChar char="•"/>
            </a:pPr>
            <a:r>
              <a:rPr lang="en-US" b="1" dirty="0"/>
              <a:t>For workloads that are designed for file systems that </a:t>
            </a:r>
            <a:r>
              <a:rPr lang="en-US" b="1" dirty="0">
                <a:solidFill>
                  <a:srgbClr val="0078D4"/>
                </a:solidFill>
              </a:rPr>
              <a:t>manipulate directories.</a:t>
            </a:r>
            <a:r>
              <a:rPr lang="en-US" b="1" dirty="0"/>
              <a:t> </a:t>
            </a:r>
          </a:p>
          <a:p>
            <a:pPr marL="685800" lvl="1" indent="-457200">
              <a:lnSpc>
                <a:spcPct val="90000"/>
              </a:lnSpc>
              <a:buFont typeface="Arial" panose="020B0604020202020204" pitchFamily="34" charset="0"/>
              <a:buChar char="•"/>
            </a:pPr>
            <a:r>
              <a:rPr lang="en-US" sz="2400" b="1" dirty="0">
                <a:latin typeface="Segoe UI Semilight" panose="020B0402040204020203" pitchFamily="34" charset="0"/>
                <a:cs typeface="Segoe UI Semilight" panose="020B0402040204020203" pitchFamily="34" charset="0"/>
              </a:rPr>
              <a:t>This includes all workloads that are primarily for analytics processing. </a:t>
            </a:r>
          </a:p>
          <a:p>
            <a:pPr marL="685800" lvl="1" indent="-457200">
              <a:lnSpc>
                <a:spcPct val="90000"/>
              </a:lnSpc>
              <a:buFont typeface="Arial" panose="020B0604020202020204" pitchFamily="34" charset="0"/>
              <a:buChar char="•"/>
            </a:pPr>
            <a:r>
              <a:rPr lang="en-US" sz="2400" b="1" dirty="0">
                <a:latin typeface="Segoe UI Semilight" panose="020B0402040204020203" pitchFamily="34" charset="0"/>
                <a:cs typeface="Segoe UI Semilight" panose="020B0402040204020203" pitchFamily="34" charset="0"/>
              </a:rPr>
              <a:t>Datasets that require a </a:t>
            </a:r>
            <a:r>
              <a:rPr lang="en-US" sz="2400" b="1" dirty="0">
                <a:solidFill>
                  <a:srgbClr val="0078D4"/>
                </a:solidFill>
                <a:latin typeface="Segoe UI Semilight" panose="020B0402040204020203" pitchFamily="34" charset="0"/>
                <a:cs typeface="Segoe UI Semilight" panose="020B0402040204020203" pitchFamily="34" charset="0"/>
              </a:rPr>
              <a:t>high degree of organization </a:t>
            </a:r>
            <a:r>
              <a:rPr lang="en-US" sz="2400" b="1" dirty="0">
                <a:latin typeface="Segoe UI Semilight" panose="020B0402040204020203" pitchFamily="34" charset="0"/>
                <a:cs typeface="Segoe UI Semilight" panose="020B0402040204020203" pitchFamily="34" charset="0"/>
              </a:rPr>
              <a:t>will also benefit by enabling the hierarchical namespace.</a:t>
            </a:r>
          </a:p>
          <a:p>
            <a:pPr marL="457200" indent="-457200">
              <a:lnSpc>
                <a:spcPct val="90000"/>
              </a:lnSpc>
              <a:buFont typeface="Arial" panose="020B0604020202020204" pitchFamily="34" charset="0"/>
              <a:buChar char="•"/>
            </a:pPr>
            <a:endParaRPr lang="en-US" b="1" dirty="0"/>
          </a:p>
          <a:p>
            <a:pPr marL="457200" indent="-457200">
              <a:lnSpc>
                <a:spcPct val="90000"/>
              </a:lnSpc>
              <a:buFont typeface="Arial" panose="020B0604020202020204" pitchFamily="34" charset="0"/>
              <a:buChar char="•"/>
            </a:pPr>
            <a:r>
              <a:rPr lang="en-US" b="1" dirty="0"/>
              <a:t>Improvements in workload latency due to storage acceleration will </a:t>
            </a:r>
            <a:r>
              <a:rPr lang="en-US" b="1" dirty="0">
                <a:solidFill>
                  <a:srgbClr val="0078D4"/>
                </a:solidFill>
              </a:rPr>
              <a:t>require compute resources for less time</a:t>
            </a:r>
            <a:r>
              <a:rPr lang="en-US" b="1" dirty="0"/>
              <a:t>. </a:t>
            </a:r>
          </a:p>
          <a:p>
            <a:pPr marL="685800" lvl="1" indent="-457200">
              <a:lnSpc>
                <a:spcPct val="90000"/>
              </a:lnSpc>
              <a:buFont typeface="Arial" panose="020B0604020202020204" pitchFamily="34" charset="0"/>
              <a:buChar char="•"/>
            </a:pPr>
            <a:r>
              <a:rPr lang="en-US" sz="2400" b="1" dirty="0">
                <a:latin typeface="Segoe UI Semilight" panose="020B0402040204020203" pitchFamily="34" charset="0"/>
                <a:cs typeface="Segoe UI Semilight" panose="020B0402040204020203" pitchFamily="34" charset="0"/>
              </a:rPr>
              <a:t>Latency for many workloads may be improved due to atomic directory manipulation that is enabled by the hierarchical namespace. </a:t>
            </a:r>
          </a:p>
          <a:p>
            <a:pPr marL="685800" lvl="1" indent="-457200">
              <a:lnSpc>
                <a:spcPct val="90000"/>
              </a:lnSpc>
              <a:buFont typeface="Arial" panose="020B0604020202020204" pitchFamily="34" charset="0"/>
              <a:buChar char="•"/>
            </a:pPr>
            <a:r>
              <a:rPr lang="en-US" sz="2400" b="1" dirty="0">
                <a:latin typeface="Segoe UI Semilight" panose="020B0402040204020203" pitchFamily="34" charset="0"/>
                <a:cs typeface="Segoe UI Semilight" panose="020B0402040204020203" pitchFamily="34" charset="0"/>
              </a:rPr>
              <a:t>In many workloads, the </a:t>
            </a:r>
            <a:r>
              <a:rPr lang="en-US" sz="2400" b="1" dirty="0">
                <a:solidFill>
                  <a:srgbClr val="0078D4"/>
                </a:solidFill>
                <a:latin typeface="Segoe UI Semilight" panose="020B0402040204020203" pitchFamily="34" charset="0"/>
                <a:cs typeface="Segoe UI Semilight" panose="020B0402040204020203" pitchFamily="34" charset="0"/>
              </a:rPr>
              <a:t>compute resource represents &gt; 85% of the total cost </a:t>
            </a:r>
            <a:r>
              <a:rPr lang="en-US" sz="2400" b="1" dirty="0">
                <a:latin typeface="Segoe UI Semilight" panose="020B0402040204020203" pitchFamily="34" charset="0"/>
                <a:cs typeface="Segoe UI Semilight" panose="020B0402040204020203" pitchFamily="34" charset="0"/>
              </a:rPr>
              <a:t>and so even a modest reduction in workload latency equates to a significant amount of TCO savings. </a:t>
            </a:r>
          </a:p>
          <a:p>
            <a:pPr marL="685800" lvl="1" indent="-457200">
              <a:lnSpc>
                <a:spcPct val="90000"/>
              </a:lnSpc>
              <a:buFont typeface="Arial" panose="020B0604020202020204" pitchFamily="34" charset="0"/>
              <a:buChar char="•"/>
            </a:pPr>
            <a:r>
              <a:rPr lang="en-US" sz="2400" b="1" dirty="0">
                <a:latin typeface="Segoe UI Semilight" panose="020B0402040204020203" pitchFamily="34" charset="0"/>
                <a:cs typeface="Segoe UI Semilight" panose="020B0402040204020203" pitchFamily="34" charset="0"/>
              </a:rPr>
              <a:t>Even in cases where enabling the hierarchical namespace increases storage costs, the TCO is still lowered due to reduced compute costs.</a:t>
            </a:r>
            <a:endParaRPr lang="es-AR" sz="400" b="1"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143380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D3047-A812-4BC3-8D8F-7F8196AF9311}"/>
              </a:ext>
            </a:extLst>
          </p:cNvPr>
          <p:cNvSpPr>
            <a:spLocks noGrp="1"/>
          </p:cNvSpPr>
          <p:nvPr>
            <p:ph type="title"/>
          </p:nvPr>
        </p:nvSpPr>
        <p:spPr>
          <a:xfrm>
            <a:off x="588263" y="457200"/>
            <a:ext cx="11018520" cy="553998"/>
          </a:xfrm>
          <a:prstGeom prst="rect">
            <a:avLst/>
          </a:prstGeom>
        </p:spPr>
        <p:txBody>
          <a:bodyPr wrap="square" anchor="t">
            <a:normAutofit/>
          </a:bodyPr>
          <a:lstStyle/>
          <a:p>
            <a:r>
              <a:rPr lang="es-AR" dirty="0" err="1"/>
              <a:t>Optimize</a:t>
            </a:r>
            <a:r>
              <a:rPr lang="es-AR" dirty="0"/>
              <a:t> ADLS Gen2 </a:t>
            </a:r>
            <a:r>
              <a:rPr lang="es-AR" dirty="0" err="1"/>
              <a:t>for</a:t>
            </a:r>
            <a:r>
              <a:rPr lang="es-AR" dirty="0"/>
              <a:t> Performance</a:t>
            </a:r>
          </a:p>
        </p:txBody>
      </p:sp>
      <p:sp>
        <p:nvSpPr>
          <p:cNvPr id="3" name="Marcador de contenido 2">
            <a:extLst>
              <a:ext uri="{FF2B5EF4-FFF2-40B4-BE49-F238E27FC236}">
                <a16:creationId xmlns:a16="http://schemas.microsoft.com/office/drawing/2014/main" id="{3E748884-1F01-404D-BC6A-B36F3B56EBAB}"/>
              </a:ext>
            </a:extLst>
          </p:cNvPr>
          <p:cNvSpPr>
            <a:spLocks noGrp="1"/>
          </p:cNvSpPr>
          <p:nvPr>
            <p:ph type="body" sz="quarter" idx="10"/>
          </p:nvPr>
        </p:nvSpPr>
        <p:spPr>
          <a:xfrm>
            <a:off x="586390" y="1434369"/>
            <a:ext cx="11018520" cy="4456979"/>
          </a:xfrm>
          <a:prstGeom prst="rect">
            <a:avLst/>
          </a:prstGeom>
        </p:spPr>
        <p:txBody>
          <a:bodyPr wrap="square">
            <a:normAutofit/>
          </a:bodyPr>
          <a:lstStyle/>
          <a:p>
            <a:pPr marL="685800" lvl="1" indent="-457200">
              <a:lnSpc>
                <a:spcPct val="90000"/>
              </a:lnSpc>
              <a:buFont typeface="Arial" panose="020B0604020202020204" pitchFamily="34" charset="0"/>
              <a:buChar char="•"/>
            </a:pPr>
            <a:r>
              <a:rPr lang="es-AR" sz="3000" b="1" u="sng" dirty="0">
                <a:latin typeface="Segoe UI Semilight" panose="020B0402040204020203" pitchFamily="34" charset="0"/>
                <a:cs typeface="Segoe UI Semilight" panose="020B0402040204020203" pitchFamily="34" charset="0"/>
              </a:rPr>
              <a:t>File </a:t>
            </a:r>
            <a:r>
              <a:rPr lang="es-AR" sz="3000" b="1" u="sng" dirty="0" err="1">
                <a:latin typeface="Segoe UI Semilight" panose="020B0402040204020203" pitchFamily="34" charset="0"/>
                <a:cs typeface="Segoe UI Semilight" panose="020B0402040204020203" pitchFamily="34" charset="0"/>
              </a:rPr>
              <a:t>size</a:t>
            </a:r>
            <a:endParaRPr lang="es-AR" sz="3000" b="1" u="sng" dirty="0">
              <a:latin typeface="Segoe UI Semilight" panose="020B0402040204020203" pitchFamily="34" charset="0"/>
              <a:cs typeface="Segoe UI Semilight" panose="020B0402040204020203" pitchFamily="34" charset="0"/>
            </a:endParaRPr>
          </a:p>
          <a:p>
            <a:pPr marL="914400" lvl="2" indent="-457200">
              <a:lnSpc>
                <a:spcPct val="90000"/>
              </a:lnSpc>
              <a:buFont typeface="Arial" panose="020B0604020202020204" pitchFamily="34" charset="0"/>
              <a:buChar char="•"/>
            </a:pPr>
            <a:r>
              <a:rPr lang="en-US" sz="2800" b="1" dirty="0">
                <a:latin typeface="Segoe UI Semilight" panose="020B0402040204020203" pitchFamily="34" charset="0"/>
                <a:cs typeface="Segoe UI Semilight" panose="020B0402040204020203" pitchFamily="34" charset="0"/>
              </a:rPr>
              <a:t>Organize your data into larger sized files for better performance</a:t>
            </a:r>
          </a:p>
          <a:p>
            <a:pPr marL="914400" lvl="2" indent="-457200">
              <a:lnSpc>
                <a:spcPct val="90000"/>
              </a:lnSpc>
              <a:buFont typeface="Arial" panose="020B0604020202020204" pitchFamily="34" charset="0"/>
              <a:buChar char="•"/>
            </a:pPr>
            <a:r>
              <a:rPr lang="en-US" sz="2800" b="1" dirty="0">
                <a:latin typeface="Segoe UI Semilight" panose="020B0402040204020203" pitchFamily="34" charset="0"/>
                <a:cs typeface="Segoe UI Semilight" panose="020B0402040204020203" pitchFamily="34" charset="0"/>
              </a:rPr>
              <a:t>Have a "cooking" process that generates larger files to use for downstream applications.</a:t>
            </a:r>
            <a:endParaRPr lang="es-AR" sz="2800" b="1" dirty="0">
              <a:latin typeface="Segoe UI Semilight" panose="020B0402040204020203" pitchFamily="34" charset="0"/>
              <a:cs typeface="Segoe UI Semilight" panose="020B0402040204020203" pitchFamily="34" charset="0"/>
            </a:endParaRPr>
          </a:p>
          <a:p>
            <a:pPr marL="685800" lvl="1" indent="-457200">
              <a:lnSpc>
                <a:spcPct val="90000"/>
              </a:lnSpc>
              <a:buFont typeface="Arial" panose="020B0604020202020204" pitchFamily="34" charset="0"/>
              <a:buChar char="•"/>
            </a:pPr>
            <a:r>
              <a:rPr lang="en-US" sz="3000" b="1" dirty="0">
                <a:latin typeface="Segoe UI Semilight" panose="020B0402040204020203" pitchFamily="34" charset="0"/>
                <a:cs typeface="Segoe UI Semilight" panose="020B0402040204020203" pitchFamily="34" charset="0"/>
              </a:rPr>
              <a:t>Organizing time series </a:t>
            </a:r>
            <a:r>
              <a:rPr lang="en-US" sz="3000" b="1" u="sng" dirty="0">
                <a:latin typeface="Segoe UI Semilight" panose="020B0402040204020203" pitchFamily="34" charset="0"/>
                <a:cs typeface="Segoe UI Semilight" panose="020B0402040204020203" pitchFamily="34" charset="0"/>
              </a:rPr>
              <a:t>data in folders</a:t>
            </a:r>
          </a:p>
          <a:p>
            <a:pPr marL="914400" lvl="2" indent="-457200">
              <a:lnSpc>
                <a:spcPct val="90000"/>
              </a:lnSpc>
              <a:buFont typeface="Arial" panose="020B0604020202020204" pitchFamily="34" charset="0"/>
              <a:buChar char="•"/>
            </a:pPr>
            <a:r>
              <a:rPr lang="en-US" sz="2800" b="1" dirty="0">
                <a:latin typeface="Segoe UI Semilight" panose="020B0402040204020203" pitchFamily="34" charset="0"/>
                <a:cs typeface="Segoe UI Semilight" panose="020B0402040204020203" pitchFamily="34" charset="0"/>
              </a:rPr>
              <a:t>Place their files structured by date:</a:t>
            </a:r>
          </a:p>
          <a:p>
            <a:pPr marL="914400" lvl="2" indent="-457200">
              <a:lnSpc>
                <a:spcPct val="90000"/>
              </a:lnSpc>
              <a:buFont typeface="Arial" panose="020B0604020202020204" pitchFamily="34" charset="0"/>
              <a:buChar char="•"/>
            </a:pPr>
            <a:r>
              <a:rPr lang="en-US" sz="2800" b="1" dirty="0">
                <a:latin typeface="Segoe UI Semilight" panose="020B0402040204020203" pitchFamily="34" charset="0"/>
                <a:cs typeface="Segoe UI Semilight" panose="020B0402040204020203" pitchFamily="34" charset="0"/>
              </a:rPr>
              <a:t>\</a:t>
            </a:r>
            <a:r>
              <a:rPr lang="en-US" sz="2800" b="1" dirty="0" err="1">
                <a:latin typeface="Segoe UI Semilight" panose="020B0402040204020203" pitchFamily="34" charset="0"/>
                <a:cs typeface="Segoe UI Semilight" panose="020B0402040204020203" pitchFamily="34" charset="0"/>
              </a:rPr>
              <a:t>DataSet</a:t>
            </a:r>
            <a:r>
              <a:rPr lang="en-US" sz="2800" b="1" dirty="0">
                <a:latin typeface="Segoe UI Semilight" panose="020B0402040204020203" pitchFamily="34" charset="0"/>
                <a:cs typeface="Segoe UI Semilight" panose="020B0402040204020203" pitchFamily="34" charset="0"/>
              </a:rPr>
              <a:t>\YYYY\MM\DD\</a:t>
            </a:r>
            <a:r>
              <a:rPr lang="en-US" sz="2800" b="1" dirty="0" err="1">
                <a:latin typeface="Segoe UI Semilight" panose="020B0402040204020203" pitchFamily="34" charset="0"/>
                <a:cs typeface="Segoe UI Semilight" panose="020B0402040204020203" pitchFamily="34" charset="0"/>
              </a:rPr>
              <a:t>datafile_YYYY_MM_DD.tsv</a:t>
            </a:r>
            <a:endParaRPr lang="en-US" sz="2800" b="1" dirty="0">
              <a:latin typeface="Segoe UI Semilight" panose="020B0402040204020203" pitchFamily="34" charset="0"/>
              <a:cs typeface="Segoe UI Semilight" panose="020B0402040204020203" pitchFamily="34" charset="0"/>
            </a:endParaRPr>
          </a:p>
          <a:p>
            <a:pPr lvl="1">
              <a:lnSpc>
                <a:spcPct val="90000"/>
              </a:lnSpc>
            </a:pPr>
            <a:endParaRPr lang="es-AR" sz="1100" dirty="0"/>
          </a:p>
        </p:txBody>
      </p:sp>
    </p:spTree>
    <p:extLst>
      <p:ext uri="{BB962C8B-B14F-4D97-AF65-F5344CB8AC3E}">
        <p14:creationId xmlns:p14="http://schemas.microsoft.com/office/powerpoint/2010/main" val="2613529842"/>
      </p:ext>
    </p:extLst>
  </p:cSld>
  <p:clrMapOvr>
    <a:masterClrMapping/>
  </p:clrMapOvr>
  <p:transition>
    <p:fade/>
  </p:transition>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A3FBD5A9-6ED4-4247-B514-45D69F798535}"/>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1402</Words>
  <Application>Microsoft Office PowerPoint</Application>
  <PresentationFormat>Widescreen</PresentationFormat>
  <Paragraphs>116</Paragraphs>
  <Slides>15</Slides>
  <Notes>15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15</vt:i4>
      </vt:variant>
    </vt:vector>
  </HeadingPairs>
  <TitlesOfParts>
    <vt:vector size="25" baseType="lpstr">
      <vt:lpstr>Arial</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PowerPoint Presentation</vt:lpstr>
      <vt:lpstr>What is a Data Lake?</vt:lpstr>
      <vt:lpstr>Azure Data Lake Storage (Gen 2)</vt:lpstr>
      <vt:lpstr>Data Lake</vt:lpstr>
      <vt:lpstr>Data Lake</vt:lpstr>
      <vt:lpstr>Compare Azure Blob Storage and Data Lake Store Gen 2 </vt:lpstr>
      <vt:lpstr>Hierarchical namespace</vt:lpstr>
      <vt:lpstr>When to enable the hierarchical namespace</vt:lpstr>
      <vt:lpstr>Optimize ADLS Gen2 for Performance</vt:lpstr>
      <vt:lpstr>Data Lake - Stages for Processing Big Data</vt:lpstr>
      <vt:lpstr>Big Data Use Cases</vt:lpstr>
      <vt:lpstr>Data Lake</vt:lpstr>
      <vt:lpstr>Data Lake – Useful Links</vt:lpstr>
      <vt:lpstr>Data Lake – Extra Advice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2020-01-20T22:21:22Z</dcterms:created>
  <dcterms:modified xsi:type="dcterms:W3CDTF">2020-12-08T23:14:18Z</dcterms:modified>
</cp:coreProperties>
</file>